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F2A74DC-C203-4BD8-A40F-617BF472F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  <a:latin typeface="Garamond" panose="02020404030301010803" pitchFamily="18" charset="0"/>
              </a:rPr>
              <a:t>VASVÁRI ZOLTÁN</a:t>
            </a:r>
            <a:r>
              <a:rPr lang="hu-HU" sz="2700" dirty="0">
                <a:latin typeface="Garamond" panose="02020404030301010803" pitchFamily="18" charset="0"/>
              </a:rPr>
              <a:t/>
            </a:r>
            <a:br>
              <a:rPr lang="hu-HU" sz="2700" dirty="0">
                <a:latin typeface="Garamond" panose="02020404030301010803" pitchFamily="18" charset="0"/>
              </a:rPr>
            </a:br>
            <a:r>
              <a:rPr lang="hu-HU" sz="2700" dirty="0">
                <a:latin typeface="Garamond" panose="02020404030301010803" pitchFamily="18" charset="0"/>
              </a:rPr>
              <a:t/>
            </a:r>
            <a:br>
              <a:rPr lang="hu-HU" sz="2700" dirty="0">
                <a:latin typeface="Garamond" panose="02020404030301010803" pitchFamily="18" charset="0"/>
              </a:rPr>
            </a:br>
            <a:r>
              <a:rPr lang="hu-HU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RÓNAY GYÖRGY, TÜSKÉS TIBOR – </a:t>
            </a:r>
            <a:br>
              <a:rPr lang="hu-HU" sz="40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hu-HU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A BALATON ÉS A FOLKLÓR</a:t>
            </a:r>
            <a:r>
              <a:rPr lang="hu-HU" sz="3200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hu-HU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hu-HU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1F9636D5-ACB2-4C5B-A58A-05CF119F0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Tradíció Néprajzi Tábor – Szántód</a:t>
            </a:r>
          </a:p>
          <a:p>
            <a:pPr algn="ctr"/>
            <a:r>
              <a:rPr lang="hu-H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2018. június 16.</a:t>
            </a:r>
          </a:p>
        </p:txBody>
      </p:sp>
    </p:spTree>
    <p:extLst>
      <p:ext uri="{BB962C8B-B14F-4D97-AF65-F5344CB8AC3E}">
        <p14:creationId xmlns="" xmlns:p14="http://schemas.microsoft.com/office/powerpoint/2010/main" val="366433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C1D810A-BC93-47AB-BC36-D42D2C8D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SZÉPIRODALOM </a:t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>
                <a:latin typeface="Garamond" panose="02020404030301010803" pitchFamily="18" charset="0"/>
              </a:rPr>
              <a:t>MINT NÉPRAJZI FORRÁS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83EB53A4-4345-42E0-A7F5-7B9F815E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6" name="Tartalom helye 2">
            <a:extLst>
              <a:ext uri="{FF2B5EF4-FFF2-40B4-BE49-F238E27FC236}">
                <a16:creationId xmlns="" xmlns:a16="http://schemas.microsoft.com/office/drawing/2014/main" id="{0C1A1964-4C65-49F2-877C-EA3C906DAAD1}"/>
              </a:ext>
            </a:extLst>
          </p:cNvPr>
          <p:cNvSpPr txBox="1">
            <a:spLocks/>
          </p:cNvSpPr>
          <p:nvPr/>
        </p:nvSpPr>
        <p:spPr>
          <a:xfrm>
            <a:off x="684212" y="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Szilágyi Miklós: Személyes emlékezet, élettörténet, szépirodalom.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Garamond" panose="02020404030301010803" pitchFamily="18" charset="0"/>
              </a:rPr>
              <a:t>Kalligram</a:t>
            </a: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, Budapest, 2018.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 Benne: A Puszták népe társadalomnéprajzi nézőpontból. 28–38.</a:t>
            </a:r>
          </a:p>
        </p:txBody>
      </p:sp>
      <p:pic>
        <p:nvPicPr>
          <p:cNvPr id="7" name="Picture 2" descr="http://kalligram.libricsoport.hu/wp-content/uploads/sites/14/2018/05/szemelyes-emlekezet-elettortenet-sz%C3%A9pirodalom.jpg">
            <a:extLst>
              <a:ext uri="{FF2B5EF4-FFF2-40B4-BE49-F238E27FC236}">
                <a16:creationId xmlns="" xmlns:a16="http://schemas.microsoft.com/office/drawing/2014/main" id="{74DC6C41-5237-438E-8DC9-B7AF0554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35" y="0"/>
            <a:ext cx="45148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52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B29CA81-9A71-4FA3-B04A-9C837C06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>
                <a:latin typeface="Garamond" panose="02020404030301010803" pitchFamily="18" charset="0"/>
              </a:rPr>
              <a:t>Rónay </a:t>
            </a:r>
            <a:r>
              <a:rPr lang="hu-HU" dirty="0" err="1">
                <a:latin typeface="Garamond" panose="02020404030301010803" pitchFamily="18" charset="0"/>
              </a:rPr>
              <a:t>györgy</a:t>
            </a:r>
            <a:r>
              <a:rPr lang="hu-HU" dirty="0">
                <a:latin typeface="Garamond" panose="02020404030301010803" pitchFamily="18" charset="0"/>
              </a:rPr>
              <a:t> két regénye mint néprajzi forrás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8A7AEBD-A9F0-450E-8098-55921852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004" y="682466"/>
            <a:ext cx="8534400" cy="3615267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146" name="Picture 2" descr="beolvasás0006">
            <a:extLst>
              <a:ext uri="{FF2B5EF4-FFF2-40B4-BE49-F238E27FC236}">
                <a16:creationId xmlns="" xmlns:a16="http://schemas.microsoft.com/office/drawing/2014/main" id="{1FA8BC90-F139-402C-A102-D6EECF78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74" y="-37573"/>
            <a:ext cx="3529012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ronay_lazado">
            <a:extLst>
              <a:ext uri="{FF2B5EF4-FFF2-40B4-BE49-F238E27FC236}">
                <a16:creationId xmlns="" xmlns:a16="http://schemas.microsoft.com/office/drawing/2014/main" id="{71FEA4A4-CE52-477C-8CE6-955A508F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80" y="3016"/>
            <a:ext cx="364331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005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66FD94D-8207-4F3C-B921-692CC891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Balaton néprajzi irodalma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CDF5906-53CE-4687-A05A-C5E8EEC86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u-HU" sz="5000" b="1" dirty="0">
                <a:solidFill>
                  <a:schemeClr val="tx1"/>
                </a:solidFill>
                <a:latin typeface="Garamond" panose="02020404030301010803" pitchFamily="18" charset="0"/>
              </a:rPr>
              <a:t>TÁJLEÍRÁS, TÖRTÉNELEM, MŰVELŐDÉSTÖRTÉNET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Jókai Mór: A magyar </a:t>
            </a:r>
            <a:r>
              <a:rPr lang="hu-HU" sz="5000" dirty="0" err="1">
                <a:solidFill>
                  <a:schemeClr val="tx1"/>
                </a:solidFill>
                <a:latin typeface="Garamond" panose="02020404030301010803" pitchFamily="18" charset="0"/>
              </a:rPr>
              <a:t>Tempevölgy</a:t>
            </a:r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. 1858.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Eötvös Károly: Utazás a Balaton körül I – II. 1901.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Eötvös Károly: A balatoni utazás vége. 1909.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HALÁSZAT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Herman Ottó: A magyar halászat könyve. 1887.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TÁJMONOGRÁFIA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Jankó János: A </a:t>
            </a:r>
            <a:r>
              <a:rPr lang="hu-HU" sz="5000" dirty="0" err="1">
                <a:solidFill>
                  <a:schemeClr val="tx1"/>
                </a:solidFill>
                <a:latin typeface="Garamond" panose="02020404030301010803" pitchFamily="18" charset="0"/>
              </a:rPr>
              <a:t>balaton</a:t>
            </a:r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-melléki lakosság néprajza. 1902.</a:t>
            </a:r>
          </a:p>
          <a:p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NÉPMŰVÉSZET</a:t>
            </a:r>
          </a:p>
          <a:p>
            <a:r>
              <a:rPr lang="hu-HU" sz="5000" dirty="0" err="1">
                <a:solidFill>
                  <a:schemeClr val="tx1"/>
                </a:solidFill>
                <a:latin typeface="Garamond" panose="02020404030301010803" pitchFamily="18" charset="0"/>
              </a:rPr>
              <a:t>Malonyay</a:t>
            </a:r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 Dezső (Sági János): A </a:t>
            </a:r>
            <a:r>
              <a:rPr lang="hu-HU" sz="5000" dirty="0" err="1">
                <a:solidFill>
                  <a:schemeClr val="tx1"/>
                </a:solidFill>
                <a:latin typeface="Garamond" panose="02020404030301010803" pitchFamily="18" charset="0"/>
              </a:rPr>
              <a:t>balatonvidéki</a:t>
            </a:r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 magyar pásztornép művészete. 1911.</a:t>
            </a:r>
          </a:p>
          <a:p>
            <a:r>
              <a:rPr lang="hu-HU" sz="5000" dirty="0" err="1">
                <a:solidFill>
                  <a:schemeClr val="tx1"/>
                </a:solidFill>
                <a:latin typeface="Garamond" panose="02020404030301010803" pitchFamily="18" charset="0"/>
              </a:rPr>
              <a:t>Malonyay</a:t>
            </a:r>
            <a:r>
              <a:rPr lang="hu-HU" sz="5000" dirty="0">
                <a:solidFill>
                  <a:schemeClr val="tx1"/>
                </a:solidFill>
                <a:latin typeface="Garamond" panose="02020404030301010803" pitchFamily="18" charset="0"/>
              </a:rPr>
              <a:t> Dezső (Sági János): A dunántúli magyar nép művészete. 1912.</a:t>
            </a:r>
          </a:p>
          <a:p>
            <a:endParaRPr lang="hu-HU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hu-HU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4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E83BA59-2DA3-4BA2-BE3E-7FE75E0C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://imediaskiado.com/kepek/janko_nyito.jpg">
            <a:extLst>
              <a:ext uri="{FF2B5EF4-FFF2-40B4-BE49-F238E27FC236}">
                <a16:creationId xmlns="" xmlns:a16="http://schemas.microsoft.com/office/drawing/2014/main" id="{A64C8624-41D6-4472-B978-7C2563F07C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39" y="199800"/>
            <a:ext cx="4828549" cy="649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_tbFYggFSTVTKDwJjhFztQAAAA&amp;pid=15.1&amp;P=0&amp;w=300&amp;h=300">
            <a:extLst>
              <a:ext uri="{FF2B5EF4-FFF2-40B4-BE49-F238E27FC236}">
                <a16:creationId xmlns="" xmlns:a16="http://schemas.microsoft.com/office/drawing/2014/main" id="{F5BA0221-8A8B-4CBA-B961-12519410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4" y="199800"/>
            <a:ext cx="4434768" cy="645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610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256B062-759A-4DCB-A23F-0F8C1629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://mek.oszk.hu/01600/01671/html/img/cimlap.jpg">
            <a:extLst>
              <a:ext uri="{FF2B5EF4-FFF2-40B4-BE49-F238E27FC236}">
                <a16:creationId xmlns="" xmlns:a16="http://schemas.microsoft.com/office/drawing/2014/main" id="{AF3EE601-3CC7-42E9-963D-9BE54F28A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14" y="0"/>
            <a:ext cx="4610583" cy="685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86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E5404C4-D693-40F6-AAFB-0DD3C1F7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7F0C0B9-CE57-4D73-B001-239F24FA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ÚJABB MUNKÁK</a:t>
            </a:r>
          </a:p>
          <a:p>
            <a:r>
              <a:rPr lang="hu-H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Vajkai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 Aurél: Balatonmellék. 1964.</a:t>
            </a:r>
          </a:p>
          <a:p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Tüskés Tibor: A déli part. 1968.</a:t>
            </a:r>
          </a:p>
          <a:p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Laposa József: Szőlőhegyek a Balaton-felvidéken. 1988.</a:t>
            </a:r>
          </a:p>
          <a:p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0C10E7D-FAE2-4E21-A1AA-2242C9ED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SzÅlÅhegyek a Balaton-felvidÃ©ken">
            <a:extLst>
              <a:ext uri="{FF2B5EF4-FFF2-40B4-BE49-F238E27FC236}">
                <a16:creationId xmlns="" xmlns:a16="http://schemas.microsoft.com/office/drawing/2014/main" id="{7E335867-E198-458C-9DBB-B1CCC3779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12" y="586800"/>
            <a:ext cx="4428556" cy="59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latonmellÃ©k">
            <a:extLst>
              <a:ext uri="{FF2B5EF4-FFF2-40B4-BE49-F238E27FC236}">
                <a16:creationId xmlns="" xmlns:a16="http://schemas.microsoft.com/office/drawing/2014/main" id="{8ED7377B-0DEB-4E0B-9AF4-CE55F23E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1" y="370800"/>
            <a:ext cx="4835843" cy="611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02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9C5E113-A01C-4FFB-8992-C717933F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>
                <a:latin typeface="Garamond" panose="02020404030301010803" pitchFamily="18" charset="0"/>
              </a:rPr>
              <a:t>Tüskés Tibor: A DÉLI PART. 1968</a:t>
            </a:r>
          </a:p>
        </p:txBody>
      </p:sp>
      <p:pic>
        <p:nvPicPr>
          <p:cNvPr id="4098" name="Picture 2" descr="A dÃ©li part">
            <a:extLst>
              <a:ext uri="{FF2B5EF4-FFF2-40B4-BE49-F238E27FC236}">
                <a16:creationId xmlns="" xmlns:a16="http://schemas.microsoft.com/office/drawing/2014/main" id="{44A2DAFE-E487-4511-A502-040BB4321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27" y="150978"/>
            <a:ext cx="3739550" cy="498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756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9A0FC3F-1E2F-45DA-88F8-A5F372B9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Szántódi</a:t>
            </a:r>
            <a:r>
              <a:rPr lang="hu-HU" dirty="0"/>
              <a:t> füzetek I – XIV. 1980 – 1988.</a:t>
            </a:r>
          </a:p>
        </p:txBody>
      </p:sp>
      <p:pic>
        <p:nvPicPr>
          <p:cNvPr id="7170" name="Picture 2" descr="SzÃ¡ntÃ³dpuszta Ã©s kÃ¶rnyÃ©ke szÃ¡jhagyomÃ¡nya">
            <a:extLst>
              <a:ext uri="{FF2B5EF4-FFF2-40B4-BE49-F238E27FC236}">
                <a16:creationId xmlns="" xmlns:a16="http://schemas.microsoft.com/office/drawing/2014/main" id="{61E64FBA-5607-4C2B-8383-B9B0D5527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" y="258465"/>
            <a:ext cx="3739550" cy="498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zÃ¡ntÃ³d az irodalomban">
            <a:extLst>
              <a:ext uri="{FF2B5EF4-FFF2-40B4-BE49-F238E27FC236}">
                <a16:creationId xmlns="" xmlns:a16="http://schemas.microsoft.com/office/drawing/2014/main" id="{496C1BED-5EBD-4EE6-A653-8462410D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58464"/>
            <a:ext cx="3509881" cy="4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 balatonendrÃ©di csipke tÃ¶rtÃ©nete">
            <a:extLst>
              <a:ext uri="{FF2B5EF4-FFF2-40B4-BE49-F238E27FC236}">
                <a16:creationId xmlns="" xmlns:a16="http://schemas.microsoft.com/office/drawing/2014/main" id="{B84A9F32-B5DD-4657-8590-337552B8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48" y="258463"/>
            <a:ext cx="3509881" cy="4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392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831393A-152B-4302-8CD1-F17D97F2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Az 1930-as évek </a:t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>
                <a:latin typeface="Garamond" panose="02020404030301010803" pitchFamily="18" charset="0"/>
              </a:rPr>
              <a:t>szociográfiai irodalma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C68E9F6-90A0-4123-9A01-2E98726D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Nagy Lajos: Kiskunhalom. 1934.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Nagy Lajos: Három magyar város. 1935. (Szolnok, Győr, Hódmezővásárhely)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Illyés Gyula: Puszták népe. 1936.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Veres Péter: Az Alföld parasztsága. 1936.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Erdei Ferenc: Futóhomok. 1937.</a:t>
            </a:r>
          </a:p>
          <a:p>
            <a:r>
              <a:rPr lang="hu-HU" dirty="0" err="1">
                <a:solidFill>
                  <a:schemeClr val="tx1"/>
                </a:solidFill>
                <a:latin typeface="Garamond" panose="02020404030301010803" pitchFamily="18" charset="0"/>
              </a:rPr>
              <a:t>Féja</a:t>
            </a: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 Géza: Viharsarok. 1937.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Kovács Imre: Néma forradalom. 1937.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Darvas József: A legnagyobb magyar falu. 1937. (Orosháza)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Szabó Zoltán: A </a:t>
            </a:r>
            <a:r>
              <a:rPr lang="hu-HU" dirty="0" err="1">
                <a:solidFill>
                  <a:schemeClr val="tx1"/>
                </a:solidFill>
                <a:latin typeface="Garamond" panose="02020404030301010803" pitchFamily="18" charset="0"/>
              </a:rPr>
              <a:t>tardi</a:t>
            </a: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 helyzet. 1937.</a:t>
            </a:r>
          </a:p>
          <a:p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Szabó Zoltán: Cifra nyomorúság. 1938.</a:t>
            </a:r>
          </a:p>
          <a:p>
            <a:endParaRPr lang="hu-HU" dirty="0"/>
          </a:p>
          <a:p>
            <a:r>
              <a:rPr lang="hu-HU" dirty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842988239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257</Words>
  <Application>Microsoft Office PowerPoint</Application>
  <PresentationFormat>Egyéni</PresentationFormat>
  <Paragraphs>41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Szelet</vt:lpstr>
      <vt:lpstr>VASVÁRI ZOLTÁN  RÓNAY GYÖRGY, TÜSKÉS TIBOR –  A BALATON ÉS A FOLKLÓR </vt:lpstr>
      <vt:lpstr>A Balaton néprajzi irodalma</vt:lpstr>
      <vt:lpstr>3. dia</vt:lpstr>
      <vt:lpstr>4. dia</vt:lpstr>
      <vt:lpstr>5. dia</vt:lpstr>
      <vt:lpstr>6. dia</vt:lpstr>
      <vt:lpstr> Tüskés Tibor: A DÉLI PART. 1968</vt:lpstr>
      <vt:lpstr>   Szántódi füzetek I – XIV. 1980 – 1988.</vt:lpstr>
      <vt:lpstr>Az 1930-as évek  szociográfiai irodalma</vt:lpstr>
      <vt:lpstr>A SZÉPIRODALOM  MINT NÉPRAJZI FORRÁS</vt:lpstr>
      <vt:lpstr>   Rónay györgy két regénye mint néprajzi forrás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VASVÁRI ZOLTÁN  RÓNAY GYÖRGY, TÜSKÉS TIBOR –  A BALATON ÉS A FOLKLÓR</dc:title>
  <dc:creator>Vasvári Zoltán</dc:creator>
  <cp:lastModifiedBy>István</cp:lastModifiedBy>
  <cp:revision>8</cp:revision>
  <dcterms:created xsi:type="dcterms:W3CDTF">2018-06-10T08:09:21Z</dcterms:created>
  <dcterms:modified xsi:type="dcterms:W3CDTF">2018-07-03T20:14:29Z</dcterms:modified>
</cp:coreProperties>
</file>