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70" r:id="rId5"/>
    <p:sldId id="271" r:id="rId6"/>
    <p:sldId id="269" r:id="rId7"/>
    <p:sldId id="272" r:id="rId8"/>
    <p:sldId id="273" r:id="rId9"/>
    <p:sldId id="274" r:id="rId10"/>
    <p:sldId id="27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6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xmlns="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-8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1880-as_%C3%A9vek" TargetMode="External"/><Relationship Id="rId3" Type="http://schemas.openxmlformats.org/officeDocument/2006/relationships/hyperlink" Target="https://hu.wikipedia.org/wiki/1886" TargetMode="External"/><Relationship Id="rId7" Type="http://schemas.openxmlformats.org/officeDocument/2006/relationships/hyperlink" Target="https://hu.wikipedia.org/wiki/N%C3%A9pm%C5%B1v%C3%A9szet" TargetMode="External"/><Relationship Id="rId2" Type="http://schemas.openxmlformats.org/officeDocument/2006/relationships/hyperlink" Target="https://hu.wikipedia.org/wiki/Kaloc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J%C3%BAlius_28." TargetMode="External"/><Relationship Id="rId5" Type="http://schemas.openxmlformats.org/officeDocument/2006/relationships/hyperlink" Target="https://hu.wikipedia.org/wiki/1966" TargetMode="External"/><Relationship Id="rId4" Type="http://schemas.openxmlformats.org/officeDocument/2006/relationships/hyperlink" Target="https://hu.wikipedia.org/wiki/M%C3%A1jus_5.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D187643-4AC0-42DA-B9FE-345CBE467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887897"/>
            <a:ext cx="8825658" cy="2941981"/>
          </a:xfrm>
        </p:spPr>
        <p:txBody>
          <a:bodyPr/>
          <a:lstStyle/>
          <a:p>
            <a:pPr algn="ctr"/>
            <a:r>
              <a:rPr lang="hu-HU" b="1" dirty="0">
                <a:latin typeface="Garamond" panose="02020404030301010803" pitchFamily="18" charset="0"/>
              </a:rPr>
              <a:t>A tárgyalkotó népművészet esztétikája és társadalmi meghatározottsága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BD8B2F6-1E34-4244-B79F-186C261F0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094922"/>
            <a:ext cx="8825658" cy="2146852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2800" b="1" dirty="0">
                <a:solidFill>
                  <a:srgbClr val="FFFF00"/>
                </a:solidFill>
                <a:latin typeface="Garamond" panose="02020404030301010803" pitchFamily="18" charset="0"/>
              </a:rPr>
              <a:t>II. Tradíció Néprajzi Továbbképzés</a:t>
            </a:r>
          </a:p>
          <a:p>
            <a:pPr algn="ctr"/>
            <a:r>
              <a:rPr lang="hu-HU" sz="2800" b="1" dirty="0">
                <a:solidFill>
                  <a:srgbClr val="FFFF00"/>
                </a:solidFill>
                <a:latin typeface="Garamond" panose="02020404030301010803" pitchFamily="18" charset="0"/>
              </a:rPr>
              <a:t>2019. November 30.</a:t>
            </a:r>
          </a:p>
          <a:p>
            <a:pPr algn="ctr"/>
            <a:r>
              <a:rPr lang="hu-HU" sz="2800" b="1" dirty="0">
                <a:solidFill>
                  <a:srgbClr val="FFFF00"/>
                </a:solidFill>
                <a:latin typeface="Garamond" panose="02020404030301010803" pitchFamily="18" charset="0"/>
              </a:rPr>
              <a:t>VASVÁRI ZOLTÁN – </a:t>
            </a:r>
            <a:r>
              <a:rPr lang="hu-HU" sz="2800" b="1" dirty="0" err="1">
                <a:solidFill>
                  <a:srgbClr val="FFFF00"/>
                </a:solidFill>
                <a:latin typeface="Garamond" panose="02020404030301010803" pitchFamily="18" charset="0"/>
              </a:rPr>
              <a:t>Mnt</a:t>
            </a:r>
            <a:endParaRPr lang="hu-HU" sz="2800" b="1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2800" b="1" dirty="0">
                <a:solidFill>
                  <a:srgbClr val="FFFF00"/>
                </a:solidFill>
                <a:latin typeface="Garamond" panose="02020404030301010803" pitchFamily="18" charset="0"/>
              </a:rPr>
              <a:t> néprajzi gyűjtő szakosztály</a:t>
            </a:r>
          </a:p>
        </p:txBody>
      </p:sp>
    </p:spTree>
    <p:extLst>
      <p:ext uri="{BB962C8B-B14F-4D97-AF65-F5344CB8AC3E}">
        <p14:creationId xmlns:p14="http://schemas.microsoft.com/office/powerpoint/2010/main" xmlns="" val="140796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FB5D82F-525B-4EBA-892B-AB4C41FD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„Rózsadombi” népművész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66108BA-ACFF-4A0C-8DF1-69F65FC87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380343"/>
            <a:ext cx="11742057" cy="43397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Nevezhető-e népművésznek, és népművészet-e az, amit csinál – mondjuk – egy Rózsadombon élő, többdiplomás, egyébként főállásban értelmiségi pályát űző asszony, aki tanfolyamon tanulta a szövés-fonás-hímzést?</a:t>
            </a:r>
          </a:p>
        </p:txBody>
      </p:sp>
      <p:pic>
        <p:nvPicPr>
          <p:cNvPr id="3074" name="Picture 2" descr="Képtalálat a következőre: „hímzett népi ruha”">
            <a:extLst>
              <a:ext uri="{FF2B5EF4-FFF2-40B4-BE49-F238E27FC236}">
                <a16:creationId xmlns:a16="http://schemas.microsoft.com/office/drawing/2014/main" xmlns="" id="{5C652EE2-C0A6-4A75-9F3B-99920337BCA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5" y="4605714"/>
            <a:ext cx="3171600" cy="21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éptalálat a következőre: „hímzett népi ruha”">
            <a:extLst>
              <a:ext uri="{FF2B5EF4-FFF2-40B4-BE49-F238E27FC236}">
                <a16:creationId xmlns:a16="http://schemas.microsoft.com/office/drawing/2014/main" xmlns="" id="{779E11D8-8A05-424C-9CED-9EEEFEF63BD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6167" y="4693063"/>
            <a:ext cx="3020400" cy="20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éptalálat a következőre: „hímzett népi ruha”">
            <a:extLst>
              <a:ext uri="{FF2B5EF4-FFF2-40B4-BE49-F238E27FC236}">
                <a16:creationId xmlns:a16="http://schemas.microsoft.com/office/drawing/2014/main" xmlns="" id="{55F332BC-FF11-4CB8-861A-D088F08D73C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026" y="4567085"/>
            <a:ext cx="2700000" cy="2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19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88D448B-9D1A-4340-9658-00361DB3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      ETNO-ART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B9A80BF-CEE1-4CD1-A616-52211E94C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15" y="2372139"/>
            <a:ext cx="11580385" cy="43202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Az </a:t>
            </a:r>
            <a:r>
              <a:rPr lang="hu-HU" sz="28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etno</a:t>
            </a:r>
            <a:r>
              <a:rPr lang="hu-H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-art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 kifejezést és meghatározását először Hoppál Mihály vetette papírra 1977. január 18-án,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Halmy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 Miklós debreceni kiállításának katalógusa számára: „Mi az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etno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-art? Ahogy egy-egy népművészeti motívum fejlődik (»működik«) egyre egyetemesebbé válik. A szimbólum jelentése egyre érthetőbbé válik immáron a nemzetek közötti érintkezés számára is – gondoljunk Bartók zenéjére –, úgy tűnik, mintha a nemzeti kultúrához tartozás nem is lenne fontos, pedig éppen ellenkezőleg áll a dolog, a kiindulásként felhasznált jelek éppen azáltal, hogy mélyen a nép kultúrájában gyökereznek, képesek általánosan igaz emberi és művészi értékeket hordozni és kifejezni. Az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etno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-art így a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továbbvivés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, a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továbbépítés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, a kapcsolódás, a folyamatosság művészete. Igazi, pogány,4 huszadik századi népművészet az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etnoart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, a szülői föld, a nyelvet és világképet adó kultúra talajából fakad és azon él”.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3900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0C654F-9DD5-4AD8-8D9A-95E1FBD2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b="1" dirty="0">
                <a:solidFill>
                  <a:srgbClr val="FFFF00"/>
                </a:solidFill>
                <a:latin typeface="Garamond" panose="02020404030301010803" pitchFamily="18" charset="0"/>
              </a:rPr>
              <a:t/>
            </a:r>
            <a:br>
              <a:rPr lang="hu-HU" sz="4000" b="1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hu-HU" sz="4000" b="1" dirty="0">
                <a:solidFill>
                  <a:srgbClr val="FFFF00"/>
                </a:solidFill>
                <a:latin typeface="Garamond" panose="02020404030301010803" pitchFamily="18" charset="0"/>
              </a:rPr>
              <a:t>A „háziipar” (= népművészet) felfedezése </a:t>
            </a:r>
            <a:r>
              <a:rPr lang="hu-HU" sz="4000" dirty="0">
                <a:solidFill>
                  <a:srgbClr val="FFFF00"/>
                </a:solidFill>
                <a:latin typeface="Garamond" panose="02020404030301010803" pitchFamily="18" charset="0"/>
              </a:rPr>
              <a:t/>
            </a:r>
            <a:br>
              <a:rPr lang="hu-HU" sz="4000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endParaRPr lang="hu-HU" sz="4000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FE340A2-63BD-4E56-BAFD-469249FD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58887"/>
            <a:ext cx="11622157" cy="43732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</a:rPr>
              <a:t>19. század vége: Európa-szerte 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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</a:rPr>
              <a:t> képző és iparművészek 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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</a:rPr>
              <a:t> szociális politika iránt elkötelezett „népbarátok” 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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</a:rPr>
              <a:t> etnográfusok felfedezik a „háziiparnak” nevezett népművészetet. Ennek fogalmába beleértették: 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 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</a:rPr>
              <a:t>a parasztasszonyok-lányok házimunka jellegű szövő–hímző tevékenységét 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 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</a:rPr>
              <a:t>a férfiak fafaragó munkáját 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</a:t>
            </a: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</a:rPr>
              <a:t>a paraszti igényeket kielégítő egyes szakipari mesterségeket is (pl. takács, szűrszabó, szűcs, festett bútort előállító asztalos, fazekas).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6249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22ED1E7-9C5D-45D4-AB2F-E6766FEA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Mögöttes megfontolások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1ACE9C3-D720-4388-888A-CF83EDC70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2425148"/>
            <a:ext cx="11675165" cy="42539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200" dirty="0">
                <a:solidFill>
                  <a:schemeClr val="tx1"/>
                </a:solidFill>
                <a:latin typeface="Garamond" panose="02020404030301010803" pitchFamily="18" charset="0"/>
              </a:rPr>
              <a:t>• Művészek: - azt remélték, hogy az ornamentika, a formaalakítás tanulságai a romantikus és szecessziós ízlésű nemzeti iparművészet szolgálatába állíthatók </a:t>
            </a:r>
          </a:p>
          <a:p>
            <a:pPr marL="0" indent="0" algn="just">
              <a:buNone/>
            </a:pPr>
            <a:r>
              <a:rPr lang="hu-HU" sz="3200" dirty="0">
                <a:solidFill>
                  <a:schemeClr val="tx1"/>
                </a:solidFill>
                <a:latin typeface="Garamond" panose="02020404030301010803" pitchFamily="18" charset="0"/>
              </a:rPr>
              <a:t>• Etnográfusok: - a szaktudományos cél mellett ugyancsak a nemzeti művészet ügyét remélték szolgálni </a:t>
            </a:r>
            <a:r>
              <a:rPr lang="hu-HU" sz="3200" dirty="0">
                <a:solidFill>
                  <a:schemeClr val="tx1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</a:t>
            </a:r>
            <a:r>
              <a:rPr lang="hu-HU" sz="3200" dirty="0">
                <a:solidFill>
                  <a:schemeClr val="tx1"/>
                </a:solidFill>
                <a:latin typeface="Garamond" panose="02020404030301010803" pitchFamily="18" charset="0"/>
              </a:rPr>
              <a:t> a követendő példaként felajánlható díszítőmotívumok minél több változatát igyekeztek összegyűjteni és bemutatni a néprajzi múzeumokban </a:t>
            </a:r>
          </a:p>
          <a:p>
            <a:pPr marL="0" indent="0" algn="just">
              <a:buNone/>
            </a:pPr>
            <a:r>
              <a:rPr lang="hu-HU" sz="3200" dirty="0">
                <a:solidFill>
                  <a:schemeClr val="tx1"/>
                </a:solidFill>
                <a:latin typeface="Garamond" panose="02020404030301010803" pitchFamily="18" charset="0"/>
              </a:rPr>
              <a:t>• „Társadalmi mecenatúra”: - a háziipari–kézműves árutermelés pártolása - e portékák beemelése az arisztokrata, polgári lakáskultúrába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2919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FDE42A4-E244-4B6F-BD80-FD313A6AE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pPr algn="ctr"/>
            <a:r>
              <a:rPr lang="hu-HU" sz="4000" b="1" dirty="0">
                <a:solidFill>
                  <a:srgbClr val="FFFF00"/>
                </a:solidFill>
                <a:latin typeface="Garamond" panose="02020404030301010803" pitchFamily="18" charset="0"/>
              </a:rPr>
              <a:t>„Népi” és „magyaros” használati- és dísztárgyak termeltetése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C6E83A7-7ED8-4BC9-ABF1-B482CC3B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2358887"/>
            <a:ext cx="11714921" cy="42937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3200" dirty="0">
                <a:solidFill>
                  <a:schemeClr val="tx1"/>
                </a:solidFill>
                <a:latin typeface="Garamond" panose="02020404030301010803" pitchFamily="18" charset="0"/>
              </a:rPr>
              <a:t>Ezzel együtt járt a művészi minőséggel és a közönség-igénnyel megindokolt aprólékos szakmai ellenőrzés és irányítás. – a parasztok és a kisiparosok nem állíthatták elő ugyanazokat a tárgyféléket és ugyanolyan minőségben, mint maguknak vagy paraszti vásárlóiknak. – az úri megrendelők igényeinek kielégítésekor a népművészeti formaalakítás, komponáló-készség nagyszerűségén lelkesedő iparművészek tervezték meg a szőtteseket és varrottasokat, a festett bútorokat, a kerámia díszedényeket, az „ősi ornamentika” felhasználásával, egyszersmind átértelmezésével, s a kivitelezők technikai tudásának figyelembe vételével.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5857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7A93662-712A-4F0A-9FBA-59191B45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20. század közepe: új helyzet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67FEEFB-7090-4B7B-A3AE-AFCC4F59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2425148"/>
            <a:ext cx="11754677" cy="42937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Az államhatalom a szocialista kultúrába integrálható kivételes értékként deklarálta a népművészeti örökséget </a:t>
            </a:r>
          </a:p>
          <a:p>
            <a:pPr marL="0" indent="0" algn="just">
              <a:buNone/>
            </a:pP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• népművészeti és háziipari szövetkezetek országos hálózata </a:t>
            </a:r>
          </a:p>
          <a:p>
            <a:pPr marL="0" indent="0" algn="just">
              <a:buNone/>
            </a:pP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• szakképzetlen háziasszonyok, pásztorok, parasztok és kézművesek (azaz: hímzők, vászonszövők, tojásfestők, fa- és csontfaragók, valamint fazekasok, kosárfonók, takácsok, szőnyegszövők, kékfestők) minőségileg igényes foglalkoztatásának megszervezése </a:t>
            </a:r>
          </a:p>
          <a:p>
            <a:pPr marL="0" indent="0" algn="just">
              <a:buNone/>
            </a:pP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• 1953: Népi Iparművészeti Tanács (NIT) </a:t>
            </a:r>
          </a:p>
          <a:p>
            <a:pPr marL="0" indent="0" algn="just">
              <a:buNone/>
            </a:pP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• annak felügyelete, hogy a megváltozott üzemi keretek és fogyasztói igények figyelembe vétele ellenére </a:t>
            </a:r>
            <a:r>
              <a:rPr lang="hu-HU" sz="2800" dirty="0" err="1">
                <a:solidFill>
                  <a:schemeClr val="tx1"/>
                </a:solidFill>
                <a:latin typeface="Garamond" panose="02020404030301010803" pitchFamily="18" charset="0"/>
              </a:rPr>
              <a:t>megőrződjenek</a:t>
            </a: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 a hagyományos kézművességre jellemző anyaghasználati és formaalakítási elvek, valamint népművészet lokális stílus-változatai.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3237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76C0F80-4F6C-4208-BEBF-FDF3198D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Új fogalom: „népi iparművészet”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942A6D7-DBE6-4711-99E0-59AE09FFA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398643"/>
            <a:ext cx="11781181" cy="43069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„A hagyományos kézművesség technikai ismereteit, gondolkodás-módját, motívumkincsét próbálja a mai tárgyalkotásban felhasználni, érvényesíteni, és így értelemszerűen egyre közelebb kerül az iparművészethez, ugyanakkor mindvégig megtartja kapcsolódását a hagyományokhoz, megőrzi kézműves alapjait, nem törekszik ipari jellegű sorozatgyártásra.” </a:t>
            </a:r>
          </a:p>
          <a:p>
            <a:pPr marL="0" indent="0" algn="just">
              <a:buNone/>
            </a:pP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• A népművészet „továbbfejlesztésének”, „alkotó felhasználásának” hangsúlyozása. </a:t>
            </a:r>
          </a:p>
          <a:p>
            <a:pPr marL="0" indent="0" algn="just">
              <a:buNone/>
            </a:pP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• Az „új korszakot” jelzi: </a:t>
            </a: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</a:t>
            </a: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 a történeti jelenségként kezelt „népművészettől” elhatárolandó </a:t>
            </a: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</a:t>
            </a: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 „népi iparművészet”-</a:t>
            </a:r>
            <a:r>
              <a:rPr lang="hu-HU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nek</a:t>
            </a: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 nevezték a szervezett-irányított népművészeti árutermelést. </a:t>
            </a:r>
          </a:p>
          <a:p>
            <a:pPr marL="0" indent="0" algn="just">
              <a:buNone/>
            </a:pP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• A régies formáknak az új szükségletekhez való hozzáigazításában, a hagyományos ornamentika adaptálásában meghatározó szerepet vállaltak a szakképzett iparművészek.</a:t>
            </a:r>
          </a:p>
          <a:p>
            <a:pPr marL="0" indent="0" algn="just">
              <a:buNone/>
            </a:pP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• a háziipari szövetkezetekben munkát vállalók többsége pedig nem „alkotóként”, hanem „betanított munkásként” vett részt az iparművészek elkészítette tervek kivitelezésében.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2980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D91A1DC-0099-4ED6-B996-78FAB22F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Állami elismerések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17D921F-8ECE-4141-BB51-8CD48CA99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2398643"/>
            <a:ext cx="11794435" cy="4293705"/>
          </a:xfrm>
        </p:spPr>
        <p:txBody>
          <a:bodyPr/>
          <a:lstStyle/>
          <a:p>
            <a:pPr marL="0" indent="0" algn="just">
              <a:buNone/>
            </a:pPr>
            <a:r>
              <a:rPr lang="hu-HU" sz="2800" dirty="0">
                <a:solidFill>
                  <a:schemeClr val="tx1"/>
                </a:solidFill>
                <a:latin typeface="Garamond" panose="02020404030301010803" pitchFamily="18" charset="0"/>
              </a:rPr>
              <a:t>Népi iparművész cím • Népművészet Mestere díj (1953-tól) • egyes alkotások vagy egész életmű elismerésére • akik hosszabb időszak alatt kifejtett munkásságuk során a népművészet fejlesztésében kimagasló eredményeket értek el. • Népművészet Ifjú Mestere díj (1961-től) • fiatal (15–35 éves) alkotó- és előadóművészeknek adományozható • Az 1970-as évek végére meghalt az az idősebb generáció, amelynek tagjai személyükben, munkásságukkal a „hidat” biztosították a klasszikus népművészet és annak „továbbfejlesztett” változata között. • Újabb meg újabb iparágak jutottak el a lassú „halódás” állapotába, s lettek egy-egy szakma utolsónak megmaradt képviselőiből „népi iparművészek”.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5450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C806399-279E-4E58-AAB3-87A470FE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Népművészet – nép nélkül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C0A85AA-F79D-4BC6-A216-1BAE693DC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8" y="2372139"/>
            <a:ext cx="11820938" cy="432020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3200" dirty="0">
                <a:solidFill>
                  <a:schemeClr val="tx1"/>
                </a:solidFill>
                <a:latin typeface="Garamond" panose="02020404030301010803" pitchFamily="18" charset="0"/>
              </a:rPr>
              <a:t>Napjainkban a Hagyományok Háza (HH) lett kinevezve a „nép ízlésének” (12/2004. (V. 21.) NKÖM rendelet), • tárgyak (zsűrizés) • és személyek minősítése • (szerep a Népművészet Mestere, Népművészet Ifjú Mestere díjak, illetve a „Népi Tárgyalkotó Iparművész” cím odaítélésben • „Népi Tárgyalkotó Iparművész” minősítést az az alkotó kaphat, aki a jogszabályban meghatározott feltételeknek eleget tesz: 12/2004 (V. 21) NKÖM rendelet • Abszurd: – Népművészet Mestere díj: 2004 előtt évente 7 személy, azóta évi 10 személy kaphatja meg 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• Helyén valóbb lenne napjainkban már </a:t>
            </a:r>
            <a:r>
              <a:rPr lang="hu-HU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etno</a:t>
            </a:r>
            <a:r>
              <a:rPr lang="hu-HU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-artról beszélni.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2967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F2DCE86-FDA6-4138-A28E-B60673CA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Van ma is népművészet, de…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22322E7-9931-4495-A594-CD261713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2452914"/>
            <a:ext cx="11640456" cy="4165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000" dirty="0">
                <a:latin typeface="Garamond" panose="02020404030301010803" pitchFamily="18" charset="0"/>
              </a:rPr>
              <a:t>Van ma is népművészet, de az nem az, amit a Hagyományok Háza képvisel. Az</a:t>
            </a:r>
            <a:r>
              <a:rPr lang="hu-HU" sz="2000" b="1" dirty="0">
                <a:latin typeface="Garamond" panose="02020404030301010803" pitchFamily="18" charset="0"/>
              </a:rPr>
              <a:t> </a:t>
            </a:r>
            <a:r>
              <a:rPr lang="hu-HU" sz="2000" b="1" dirty="0" err="1">
                <a:latin typeface="Garamond" panose="02020404030301010803" pitchFamily="18" charset="0"/>
              </a:rPr>
              <a:t>folklorizmus</a:t>
            </a:r>
            <a:r>
              <a:rPr lang="hu-HU" sz="2000" dirty="0">
                <a:latin typeface="Garamond" panose="02020404030301010803" pitchFamily="18" charset="0"/>
              </a:rPr>
              <a:t>, kereskedelmi és pedagógiai célzatú </a:t>
            </a:r>
            <a:r>
              <a:rPr lang="hu-HU" sz="2000" b="1" dirty="0" err="1">
                <a:latin typeface="Garamond" panose="02020404030301010803" pitchFamily="18" charset="0"/>
              </a:rPr>
              <a:t>újratanítás</a:t>
            </a:r>
            <a:r>
              <a:rPr lang="hu-HU" sz="2000" b="1" dirty="0">
                <a:latin typeface="Garamond" panose="02020404030301010803" pitchFamily="18" charset="0"/>
              </a:rPr>
              <a:t>, </a:t>
            </a:r>
            <a:r>
              <a:rPr lang="hu-HU" sz="2000" b="1" dirty="0" err="1">
                <a:latin typeface="Garamond" panose="02020404030301010803" pitchFamily="18" charset="0"/>
              </a:rPr>
              <a:t>etno</a:t>
            </a:r>
            <a:r>
              <a:rPr lang="hu-HU" sz="2000" b="1" dirty="0">
                <a:latin typeface="Garamond" panose="02020404030301010803" pitchFamily="18" charset="0"/>
              </a:rPr>
              <a:t>-art.</a:t>
            </a:r>
          </a:p>
          <a:p>
            <a:pPr marL="0" indent="0" algn="just">
              <a:buNone/>
            </a:pPr>
            <a:r>
              <a:rPr lang="hu-HU" sz="2000" b="1" dirty="0">
                <a:latin typeface="Garamond" panose="02020404030301010803" pitchFamily="18" charset="0"/>
              </a:rPr>
              <a:t>Az </a:t>
            </a:r>
            <a:r>
              <a:rPr lang="hu-HU" sz="2000" b="1" dirty="0" err="1">
                <a:latin typeface="Garamond" panose="02020404030301010803" pitchFamily="18" charset="0"/>
              </a:rPr>
              <a:t>újratanítás</a:t>
            </a:r>
            <a:r>
              <a:rPr lang="hu-HU" sz="2000" b="1" dirty="0">
                <a:latin typeface="Garamond" panose="02020404030301010803" pitchFamily="18" charset="0"/>
              </a:rPr>
              <a:t> problémája: </a:t>
            </a:r>
            <a:r>
              <a:rPr lang="hu-HU" sz="2000" dirty="0">
                <a:latin typeface="Garamond" panose="02020404030301010803" pitchFamily="18" charset="0"/>
              </a:rPr>
              <a:t>nem a nép csinálja – nem a népnek. Az az önellátó társadalom régen nem létezik, amely létrehozta azt, amit most újra szeretnének tanítani.</a:t>
            </a:r>
          </a:p>
          <a:p>
            <a:pPr marL="0" indent="0" algn="just">
              <a:buNone/>
            </a:pPr>
            <a:r>
              <a:rPr lang="hu-HU" sz="2000" dirty="0">
                <a:latin typeface="Garamond" panose="02020404030301010803" pitchFamily="18" charset="0"/>
              </a:rPr>
              <a:t>A </a:t>
            </a:r>
            <a:r>
              <a:rPr lang="hu-HU" sz="2000" dirty="0" err="1">
                <a:latin typeface="Garamond" panose="02020404030301010803" pitchFamily="18" charset="0"/>
              </a:rPr>
              <a:t>street</a:t>
            </a:r>
            <a:r>
              <a:rPr lang="hu-HU" sz="2000" dirty="0">
                <a:latin typeface="Garamond" panose="02020404030301010803" pitchFamily="18" charset="0"/>
              </a:rPr>
              <a:t> art, graffiti, falfirkák, tetoválások ma funkcióját, társadalmi hátterét tekintve autentikusabban tekinthetők népművészetnek:</a:t>
            </a:r>
          </a:p>
          <a:p>
            <a:pPr algn="just">
              <a:buFontTx/>
              <a:buChar char="-"/>
            </a:pPr>
            <a:r>
              <a:rPr lang="hu-HU" sz="2000" dirty="0">
                <a:latin typeface="Garamond" panose="02020404030301010803" pitchFamily="18" charset="0"/>
              </a:rPr>
              <a:t>Névtelen, anonim alkotó;</a:t>
            </a:r>
          </a:p>
          <a:p>
            <a:pPr algn="just">
              <a:buFontTx/>
              <a:buChar char="-"/>
            </a:pPr>
            <a:r>
              <a:rPr lang="hu-HU" sz="2000" dirty="0">
                <a:latin typeface="Garamond" panose="02020404030301010803" pitchFamily="18" charset="0"/>
              </a:rPr>
              <a:t>Variánsok megléte;</a:t>
            </a:r>
          </a:p>
          <a:p>
            <a:pPr algn="just">
              <a:buFontTx/>
              <a:buChar char="-"/>
            </a:pPr>
            <a:r>
              <a:rPr lang="hu-HU" sz="2000" dirty="0">
                <a:latin typeface="Garamond" panose="02020404030301010803" pitchFamily="18" charset="0"/>
              </a:rPr>
              <a:t>Mikroközösségi kontrol;</a:t>
            </a:r>
          </a:p>
          <a:p>
            <a:pPr algn="just">
              <a:buFontTx/>
              <a:buChar char="-"/>
            </a:pPr>
            <a:r>
              <a:rPr lang="hu-HU" sz="2000" dirty="0">
                <a:latin typeface="Garamond" panose="02020404030301010803" pitchFamily="18" charset="0"/>
              </a:rPr>
              <a:t>Az adott kisközösségen belül aktívan kollektív folklórjelenség;</a:t>
            </a:r>
          </a:p>
          <a:p>
            <a:pPr algn="just">
              <a:buFontTx/>
              <a:buChar char="-"/>
            </a:pPr>
            <a:r>
              <a:rPr lang="hu-HU" sz="2000" dirty="0">
                <a:latin typeface="Garamond" panose="02020404030301010803" pitchFamily="18" charset="0"/>
              </a:rPr>
              <a:t>A hivatalosság által nincs kontrollálva, szabályozva;</a:t>
            </a:r>
          </a:p>
          <a:p>
            <a:pPr algn="just">
              <a:buFontTx/>
              <a:buChar char="-"/>
            </a:pPr>
            <a:r>
              <a:rPr lang="hu-HU" sz="2000" dirty="0">
                <a:latin typeface="Garamond" panose="02020404030301010803" pitchFamily="18" charset="0"/>
              </a:rPr>
              <a:t>Sajátos esztétikát képvisel.</a:t>
            </a:r>
          </a:p>
          <a:p>
            <a:pPr algn="just">
              <a:buFontTx/>
              <a:buChar char="-"/>
            </a:pPr>
            <a:endParaRPr lang="hu-H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82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71C1B3C-F8F6-4B96-AD4B-8063CD46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b="1" dirty="0">
                <a:solidFill>
                  <a:srgbClr val="FFFF00"/>
                </a:solidFill>
                <a:latin typeface="Garamond" panose="02020404030301010803" pitchFamily="18" charset="0"/>
              </a:rPr>
              <a:t>Mely tudományoknak (kellene) foglalkozni a népművészettel?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B4EAB75-C3E4-40FA-B195-3CE610E2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4" y="2438401"/>
            <a:ext cx="11582400" cy="423817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	</a:t>
            </a:r>
            <a:r>
              <a:rPr lang="hu-HU" sz="4800" b="1" dirty="0">
                <a:solidFill>
                  <a:srgbClr val="C00000"/>
                </a:solidFill>
                <a:latin typeface="Garamond" panose="02020404030301010803" pitchFamily="18" charset="0"/>
              </a:rPr>
              <a:t>NÉPRAJZ</a:t>
            </a:r>
            <a:r>
              <a:rPr lang="hu-HU" sz="4800" b="1" dirty="0">
                <a:latin typeface="Garamond" panose="02020404030301010803" pitchFamily="18" charset="0"/>
              </a:rPr>
              <a:t>	</a:t>
            </a:r>
            <a:r>
              <a:rPr lang="hu-HU" sz="4800" dirty="0">
                <a:latin typeface="Garamond" panose="02020404030301010803" pitchFamily="18" charset="0"/>
              </a:rPr>
              <a:t>	</a:t>
            </a:r>
            <a:r>
              <a:rPr lang="hu-HU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MŰVÉSZETTÖRTÉNET	</a:t>
            </a:r>
            <a:r>
              <a:rPr lang="hu-HU" sz="4800" dirty="0">
                <a:solidFill>
                  <a:srgbClr val="C00000"/>
                </a:solidFill>
                <a:latin typeface="Garamond" panose="02020404030301010803" pitchFamily="18" charset="0"/>
              </a:rPr>
              <a:t>- anyagi kultúra	</a:t>
            </a:r>
            <a:r>
              <a:rPr lang="hu-HU" sz="4800" dirty="0">
                <a:latin typeface="Garamond" panose="02020404030301010803" pitchFamily="18" charset="0"/>
              </a:rPr>
              <a:t>	                   </a:t>
            </a:r>
            <a:r>
              <a:rPr lang="hu-HU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ESZTÉTIKA</a:t>
            </a:r>
          </a:p>
          <a:p>
            <a:pPr marL="0" indent="0">
              <a:buNone/>
            </a:pPr>
            <a:r>
              <a:rPr lang="hu-HU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	</a:t>
            </a:r>
            <a:r>
              <a:rPr lang="hu-HU" sz="4800" dirty="0">
                <a:solidFill>
                  <a:srgbClr val="C00000"/>
                </a:solidFill>
                <a:latin typeface="Garamond" panose="02020404030301010803" pitchFamily="18" charset="0"/>
              </a:rPr>
              <a:t>-</a:t>
            </a:r>
            <a:r>
              <a:rPr lang="hu-HU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hu-HU" sz="4800" dirty="0">
                <a:solidFill>
                  <a:srgbClr val="C00000"/>
                </a:solidFill>
                <a:latin typeface="Garamond" panose="02020404030301010803" pitchFamily="18" charset="0"/>
              </a:rPr>
              <a:t>folklorisztika (</a:t>
            </a:r>
            <a:r>
              <a:rPr lang="hu-HU" sz="4800" dirty="0" err="1">
                <a:solidFill>
                  <a:srgbClr val="C00000"/>
                </a:solidFill>
                <a:latin typeface="Garamond" panose="02020404030301010803" pitchFamily="18" charset="0"/>
              </a:rPr>
              <a:t>folkloresztétika</a:t>
            </a:r>
            <a:r>
              <a:rPr lang="hu-HU" sz="4800" dirty="0">
                <a:solidFill>
                  <a:srgbClr val="C00000"/>
                </a:solidFill>
                <a:latin typeface="Garamond" panose="02020404030301010803" pitchFamily="18" charset="0"/>
              </a:rPr>
              <a:t>)</a:t>
            </a:r>
          </a:p>
          <a:p>
            <a:pPr marL="0" lvl="0" indent="0">
              <a:buNone/>
            </a:pPr>
            <a:r>
              <a:rPr lang="hu-HU" sz="4800" dirty="0">
                <a:solidFill>
                  <a:srgbClr val="C00000"/>
                </a:solidFill>
                <a:latin typeface="Garamond" panose="02020404030301010803" pitchFamily="18" charset="0"/>
              </a:rPr>
              <a:t>	- társadalomnéprajz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45137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D2589F4-AE88-44E1-AFFE-DE0197F5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Búcsú a népművészettől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62D1FFE-1BC2-4B1A-9902-F0E669126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4" y="2385391"/>
            <a:ext cx="11741426" cy="432020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</a:rPr>
              <a:t>Pontosabban: a napjaink készített tárgyakat népművészetinek, vagy akár népi iparművészetinek címkézni anakronizmus Ez nem jelenti azt, hogy a népművészeti örökséggel ne kellene foglalkozni </a:t>
            </a:r>
          </a:p>
          <a:p>
            <a:pPr marL="0" indent="0" algn="ctr">
              <a:buNone/>
            </a:pP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</a:rPr>
              <a:t></a:t>
            </a:r>
            <a:r>
              <a:rPr lang="hu-HU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A népművészetet nem temetni, hanem hozzá viszonyulni kell </a:t>
            </a:r>
          </a:p>
          <a:p>
            <a:pPr marL="0" indent="0" algn="just">
              <a:buNone/>
            </a:pPr>
            <a:r>
              <a:rPr lang="hu-HU" sz="3600" dirty="0">
                <a:solidFill>
                  <a:schemeClr val="tx1"/>
                </a:solidFill>
                <a:latin typeface="Garamond" panose="02020404030301010803" pitchFamily="18" charset="0"/>
              </a:rPr>
              <a:t> Az ebből merítőket el kell ismerni, hisz fontos missziót végeznek Névváltoztatási javaslat: A Népművészeti Örökség Mestere A Népművészeti Örökség Ifjú Mestere</a:t>
            </a:r>
          </a:p>
        </p:txBody>
      </p:sp>
    </p:spTree>
    <p:extLst>
      <p:ext uri="{BB962C8B-B14F-4D97-AF65-F5344CB8AC3E}">
        <p14:creationId xmlns:p14="http://schemas.microsoft.com/office/powerpoint/2010/main" xmlns="" val="265846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6EFB5FB-2A61-4E10-A80E-4045C9CE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6000" b="1" dirty="0">
                <a:solidFill>
                  <a:srgbClr val="FFC000"/>
                </a:solidFill>
                <a:latin typeface="Garamond" panose="02020404030301010803" pitchFamily="18" charset="0"/>
              </a:rPr>
              <a:t>Köszönöm a figyelmet!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33108DB-E893-4A65-89F7-77FDF552BD28}"/>
              </a:ext>
            </a:extLst>
          </p:cNvPr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429" y="2150288"/>
            <a:ext cx="4384800" cy="470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096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E26ED44-BEC2-40BF-815A-8BD731DE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b="1" dirty="0">
                <a:solidFill>
                  <a:srgbClr val="FFFF00"/>
                </a:solidFill>
                <a:latin typeface="Garamond" panose="02020404030301010803" pitchFamily="18" charset="0"/>
              </a:rPr>
              <a:t>   Tisztázandó fogalmak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139D9BC-750B-4357-BF9C-2FDB527A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2431220"/>
            <a:ext cx="11502886" cy="40623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400" b="1" dirty="0">
                <a:latin typeface="Garamond" panose="02020404030301010803" pitchFamily="18" charset="0"/>
              </a:rPr>
              <a:t>							</a:t>
            </a:r>
            <a:r>
              <a:rPr lang="hu-HU" sz="2400" b="1" dirty="0">
                <a:solidFill>
                  <a:srgbClr val="006600"/>
                </a:solidFill>
                <a:latin typeface="Garamond" panose="02020404030301010803" pitchFamily="18" charset="0"/>
              </a:rPr>
              <a:t>              NÉPMŰVÉSZET</a:t>
            </a:r>
            <a:endParaRPr lang="hu-HU" sz="2400" dirty="0">
              <a:solidFill>
                <a:srgbClr val="0066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2400" dirty="0">
              <a:latin typeface="Garamond" panose="02020404030301010803" pitchFamily="18" charset="0"/>
            </a:endParaRPr>
          </a:p>
          <a:p>
            <a:r>
              <a:rPr lang="hu-H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NÉPI KÉPZŐMŰVÉSZET</a:t>
            </a:r>
            <a:r>
              <a:rPr lang="hu-HU" sz="2400" b="1" dirty="0">
                <a:latin typeface="Garamond" panose="02020404030301010803" pitchFamily="18" charset="0"/>
              </a:rPr>
              <a:t>						</a:t>
            </a:r>
            <a:r>
              <a:rPr lang="hu-H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Primitív művészet</a:t>
            </a:r>
            <a:r>
              <a:rPr lang="hu-HU" sz="2400" b="1" dirty="0">
                <a:latin typeface="Garamond" panose="02020404030301010803" pitchFamily="18" charset="0"/>
              </a:rPr>
              <a:t/>
            </a:r>
            <a:br>
              <a:rPr lang="hu-HU" sz="2400" b="1" dirty="0">
                <a:latin typeface="Garamond" panose="02020404030301010803" pitchFamily="18" charset="0"/>
              </a:rPr>
            </a:br>
            <a:r>
              <a:rPr lang="hu-H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FOLKLÓR JELLEGŰ KÉPZŐMŰVÉSZET</a:t>
            </a:r>
            <a:r>
              <a:rPr lang="hu-HU" sz="2400" b="1" dirty="0">
                <a:latin typeface="Garamond" panose="02020404030301010803" pitchFamily="18" charset="0"/>
              </a:rPr>
              <a:t>		</a:t>
            </a:r>
            <a:r>
              <a:rPr lang="hu-H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Ősművészet</a:t>
            </a:r>
            <a:endParaRPr lang="hu-HU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2400" b="1" dirty="0">
                <a:latin typeface="Garamond" panose="02020404030301010803" pitchFamily="18" charset="0"/>
              </a:rPr>
              <a:t>		</a:t>
            </a:r>
            <a:r>
              <a:rPr lang="hu-H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	díszítő – ábrázoló</a:t>
            </a:r>
            <a:endParaRPr lang="hu-H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hu-H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NÉPIES vagy NÉPSZERŰ MŰVÉSZET	</a:t>
            </a:r>
            <a:r>
              <a:rPr lang="hu-HU" sz="2400" b="1" dirty="0">
                <a:latin typeface="Garamond" panose="02020404030301010803" pitchFamily="18" charset="0"/>
              </a:rPr>
              <a:t>		</a:t>
            </a:r>
            <a:r>
              <a:rPr lang="hu-H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Népművészet</a:t>
            </a:r>
            <a:endParaRPr lang="hu-HU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hu-H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MŰVÉSZI MESTERSÉG vagy IPAR</a:t>
            </a:r>
            <a:r>
              <a:rPr lang="hu-HU" sz="2400" b="1" dirty="0">
                <a:latin typeface="Garamond" panose="02020404030301010803" pitchFamily="18" charset="0"/>
              </a:rPr>
              <a:t>				</a:t>
            </a:r>
            <a:r>
              <a:rPr lang="hu-H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Naiv művészet</a:t>
            </a:r>
            <a:endParaRPr lang="hu-HU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hu-H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ETNO-ART	</a:t>
            </a:r>
            <a:r>
              <a:rPr lang="hu-HU" sz="2400" b="1" dirty="0">
                <a:latin typeface="Garamond" panose="02020404030301010803" pitchFamily="18" charset="0"/>
              </a:rPr>
              <a:t>									</a:t>
            </a:r>
            <a:r>
              <a:rPr lang="hu-HU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Hivatásos művészet</a:t>
            </a:r>
            <a:endParaRPr lang="hu-HU" sz="24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hu-H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FOLK-ART</a:t>
            </a:r>
            <a:endParaRPr lang="hu-HU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b="1" dirty="0"/>
              <a:t> 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579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1BE5E5-76D6-4179-AA2F-CEB7924D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A kalocsai „népművészet” példája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CB5CE6F-B869-433A-A054-AA88093E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398643"/>
            <a:ext cx="11741425" cy="42539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1900" dirty="0">
                <a:latin typeface="Garamond" panose="02020404030301010803" pitchFamily="18" charset="0"/>
              </a:rPr>
              <a:t>Az ó-kalocsai hímzések egyszínűek voltak. Eleinte csak tiszta fehér hímzőfonalat használtak az ágynemű, párnavég, asztalnemű díszítésére. Az ágyruhát is fehér lyukhímzéssel varrták ki a korai időkben, viszont a saját használatú holmikra hímeztek kék, vörös és fekete pamutfonallal is. A régi egyszínű színes hímzések általában kifakult zöldet mutatnak. Ennek oka az volt, hogy nem tudtak színtartó fonalat készíteni, beszerezni a korai időszakban. A huszadik század első harmadától kezdve viszont igen színessé vált a kalocsai hímzés. A legismertebb, alkalmazott sajátos, helyi elnevezésű színek: tulipiros, lángszín, borszín, libazöld, irigysárga, fecskenyakvörös, vadgalambkék, gálickék, bársonykék.</a:t>
            </a:r>
          </a:p>
          <a:p>
            <a:pPr marL="0" indent="0" algn="just">
              <a:buNone/>
            </a:pPr>
            <a:r>
              <a:rPr lang="hu-HU" sz="1900" dirty="0">
                <a:latin typeface="Garamond" panose="02020404030301010803" pitchFamily="18" charset="0"/>
              </a:rPr>
              <a:t>A kalocsai színes hímzésben jelenleg használatos a hat főszín két árnyalatban, melyeket így célszerű párosítani:</a:t>
            </a:r>
          </a:p>
          <a:p>
            <a:pPr marL="0" lvl="0" indent="0" algn="just">
              <a:buNone/>
            </a:pPr>
            <a:r>
              <a:rPr lang="hu-HU" sz="1900" dirty="0">
                <a:latin typeface="Garamond" panose="02020404030301010803" pitchFamily="18" charset="0"/>
              </a:rPr>
              <a:t>a bordót a pirossal,</a:t>
            </a:r>
          </a:p>
          <a:p>
            <a:pPr marL="0" lvl="0" indent="0" algn="just">
              <a:buNone/>
            </a:pPr>
            <a:r>
              <a:rPr lang="hu-HU" sz="1900" dirty="0">
                <a:latin typeface="Garamond" panose="02020404030301010803" pitchFamily="18" charset="0"/>
              </a:rPr>
              <a:t>a rózsaszínt saját sötétebb árnyalatával,</a:t>
            </a:r>
          </a:p>
          <a:p>
            <a:pPr marL="0" lvl="0" indent="0" algn="just">
              <a:buNone/>
            </a:pPr>
            <a:r>
              <a:rPr lang="hu-HU" sz="1900" dirty="0">
                <a:latin typeface="Garamond" panose="02020404030301010803" pitchFamily="18" charset="0"/>
              </a:rPr>
              <a:t>a narancssárgát citromsárgával,</a:t>
            </a:r>
          </a:p>
          <a:p>
            <a:pPr marL="0" lvl="0" indent="0" algn="just">
              <a:buNone/>
            </a:pPr>
            <a:r>
              <a:rPr lang="hu-HU" sz="1900" dirty="0">
                <a:latin typeface="Garamond" panose="02020404030301010803" pitchFamily="18" charset="0"/>
              </a:rPr>
              <a:t>a kéket saját sötétebb árnyalatával,</a:t>
            </a:r>
          </a:p>
          <a:p>
            <a:pPr marL="0" lvl="0" indent="0" algn="just">
              <a:buNone/>
            </a:pPr>
            <a:r>
              <a:rPr lang="hu-HU" sz="1900" dirty="0">
                <a:latin typeface="Garamond" panose="02020404030301010803" pitchFamily="18" charset="0"/>
              </a:rPr>
              <a:t>a lilát saját sötétebb árnyalatával és</a:t>
            </a:r>
          </a:p>
          <a:p>
            <a:pPr marL="0" lvl="0" indent="0" algn="just">
              <a:buNone/>
            </a:pPr>
            <a:r>
              <a:rPr lang="hu-HU" sz="1900" dirty="0">
                <a:latin typeface="Garamond" panose="02020404030301010803" pitchFamily="18" charset="0"/>
              </a:rPr>
              <a:t>a zöldet saját sötétebb árnyalatával.</a:t>
            </a:r>
          </a:p>
          <a:p>
            <a:pPr marL="0" indent="0" algn="just">
              <a:buNone/>
            </a:pPr>
            <a:r>
              <a:rPr lang="hu-HU" sz="1900" dirty="0">
                <a:latin typeface="Garamond" panose="02020404030301010803" pitchFamily="18" charset="0"/>
              </a:rPr>
              <a:t>A leveleket középen szokták felezni, s a zöld kétféle árnyalatával hímezni.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5922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7FA4411-792E-43B0-BB78-9366C3B0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A kalocsai hímzés változása</a:t>
            </a:r>
          </a:p>
        </p:txBody>
      </p:sp>
      <p:pic>
        <p:nvPicPr>
          <p:cNvPr id="1026" name="Picture 2" descr="Képtalálat a következőre: „kalocsai népművészet”">
            <a:extLst>
              <a:ext uri="{FF2B5EF4-FFF2-40B4-BE49-F238E27FC236}">
                <a16:creationId xmlns:a16="http://schemas.microsoft.com/office/drawing/2014/main" xmlns="" id="{5ADCC121-6889-4687-A4AA-21A10AA937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9787" y="2452204"/>
            <a:ext cx="4240213" cy="4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ó-kalocsai hímzés”">
            <a:extLst>
              <a:ext uri="{FF2B5EF4-FFF2-40B4-BE49-F238E27FC236}">
                <a16:creationId xmlns:a16="http://schemas.microsoft.com/office/drawing/2014/main" xmlns="" id="{A2FAAE84-31CB-420A-8BA2-FD685D5DC3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00" y="2452204"/>
            <a:ext cx="5544000" cy="41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516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5523BBA-C5A4-4C69-A4FA-A0B8D690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800" b="1" dirty="0">
                <a:solidFill>
                  <a:srgbClr val="FFFF00"/>
                </a:solidFill>
                <a:latin typeface="Garamond" panose="02020404030301010803" pitchFamily="18" charset="0"/>
              </a:rPr>
              <a:t>KIRÁLY ILUS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BA7529F-D2D2-4227-A465-5A84A56B7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2394857"/>
            <a:ext cx="11669485" cy="42381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sz="4000" b="1" dirty="0">
                <a:solidFill>
                  <a:schemeClr val="tx1"/>
                </a:solidFill>
                <a:latin typeface="Garamond" panose="02020404030301010803" pitchFamily="18" charset="0"/>
              </a:rPr>
              <a:t>Kovács Jánosné Király Ilus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</a:rPr>
              <a:t> (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  <a:hlinkClick r:id="rId2" tooltip="Kalocs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Kalocsa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</a:rPr>
              <a:t>, 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  <a:hlinkClick r:id="rId3" tooltip="188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1886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</a:rPr>
              <a:t>. 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  <a:hlinkClick r:id="rId4" tooltip="Május 5.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május 5.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</a:rPr>
              <a:t> – 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  <a:hlinkClick r:id="rId5" tooltip="196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1966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</a:rPr>
              <a:t>. 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  <a:hlinkClick r:id="rId6" tooltip="Július 28.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július 28.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</a:rPr>
              <a:t>) a 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  <a:hlinkClick r:id="rId7" tooltip="Népművésze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népművészet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</a:rPr>
              <a:t> mestere, kalocsai hímző- és íróasszony, a 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  <a:hlinkClick r:id="rId2" tooltip="Kalocs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kalocsai</a:t>
            </a:r>
            <a:r>
              <a:rPr lang="hu-HU" sz="4000" dirty="0">
                <a:solidFill>
                  <a:schemeClr val="tx1"/>
                </a:solidFill>
                <a:latin typeface="Garamond" panose="02020404030301010803" pitchFamily="18" charset="0"/>
              </a:rPr>
              <a:t> népművészet megújítója.</a:t>
            </a:r>
          </a:p>
          <a:p>
            <a:pPr marL="0" indent="0" algn="just">
              <a:buNone/>
            </a:pP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Érték azonban súlyos kritikák is, mondván, hogy az újkalocsai nem az </a:t>
            </a:r>
            <a:r>
              <a:rPr lang="hu-HU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ókalocsai</a:t>
            </a: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 népművészet folytatása, hogy elrontják a tobzódó, harsogó színek a kalocsai népművészet eredeti jellegét. Ezekre a kritikákra Király Ilus találóan válaszolt: egy </a:t>
            </a: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  <a:hlinkClick r:id="rId8" tooltip="1880-as éve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1880-as években</a:t>
            </a:r>
            <a:r>
              <a:rPr lang="hu-HU" sz="2400" dirty="0">
                <a:solidFill>
                  <a:schemeClr val="tx1"/>
                </a:solidFill>
                <a:latin typeface="Garamond" panose="02020404030301010803" pitchFamily="18" charset="0"/>
              </a:rPr>
              <a:t> készült darabra hivatkozott. A válaszaiban megvédte a gépi hímzést is, bár ő maga nemigen dolgozott géppel. Nemcsak művelője, hanem értője, tudósa is volt a népművészetnek, azzal is tisztában volt, mekkora változást hozott a munkássága. Alkotásai hűen tükrözik a kalocsai hímzések fejlődéstörténetét.</a:t>
            </a:r>
          </a:p>
        </p:txBody>
      </p:sp>
    </p:spTree>
    <p:extLst>
      <p:ext uri="{BB962C8B-B14F-4D97-AF65-F5344CB8AC3E}">
        <p14:creationId xmlns:p14="http://schemas.microsoft.com/office/powerpoint/2010/main" xmlns="" val="123746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C5C2AE6-749B-4E9E-9DBC-C5B2BA8E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Palóc faragó pásztorok példája</a:t>
            </a:r>
          </a:p>
        </p:txBody>
      </p:sp>
      <p:pic>
        <p:nvPicPr>
          <p:cNvPr id="2050" name="Picture 2" descr="Képtalálat a következőre: „palóc áttört bútor”">
            <a:extLst>
              <a:ext uri="{FF2B5EF4-FFF2-40B4-BE49-F238E27FC236}">
                <a16:creationId xmlns:a16="http://schemas.microsoft.com/office/drawing/2014/main" xmlns="" id="{B670B476-8E95-46C4-9836-7B5FEF5476D6}"/>
              </a:ext>
            </a:extLst>
          </p:cNvPr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600" y="2549182"/>
            <a:ext cx="5378400" cy="40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 a következőre: „palóc áttört bútor”">
            <a:extLst>
              <a:ext uri="{FF2B5EF4-FFF2-40B4-BE49-F238E27FC236}">
                <a16:creationId xmlns:a16="http://schemas.microsoft.com/office/drawing/2014/main" xmlns="" id="{35867F45-9CC1-40FD-8501-D289DDAA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400" y="2332469"/>
            <a:ext cx="35052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 a következőre: „palóc pásztorfaragás”">
            <a:extLst>
              <a:ext uri="{FF2B5EF4-FFF2-40B4-BE49-F238E27FC236}">
                <a16:creationId xmlns:a16="http://schemas.microsoft.com/office/drawing/2014/main" xmlns="" id="{EC7105F3-9DB3-47A1-BCB7-3D2E9FF6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75457"/>
            <a:ext cx="3724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178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9992EBA-FE3C-4518-8278-CEA48D9B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A </a:t>
            </a:r>
            <a:r>
              <a:rPr lang="hu-HU" sz="4400" b="1" dirty="0" err="1">
                <a:solidFill>
                  <a:srgbClr val="FFFF00"/>
                </a:solidFill>
                <a:latin typeface="Garamond" panose="02020404030301010803" pitchFamily="18" charset="0"/>
              </a:rPr>
              <a:t>balatonendrédi</a:t>
            </a:r>
            <a:r>
              <a:rPr lang="hu-HU" sz="4400" b="1" dirty="0">
                <a:solidFill>
                  <a:srgbClr val="FFFF00"/>
                </a:solidFill>
                <a:latin typeface="Garamond" panose="02020404030301010803" pitchFamily="18" charset="0"/>
              </a:rPr>
              <a:t> csipke példája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0ECE375-8AAD-4040-8913-227FF6671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3" y="2452915"/>
            <a:ext cx="11713027" cy="41946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sz="4400" dirty="0">
                <a:solidFill>
                  <a:schemeClr val="tx1"/>
                </a:solidFill>
                <a:latin typeface="Garamond" panose="02020404030301010803" pitchFamily="18" charset="0"/>
              </a:rPr>
              <a:t>A csipkeverés feledésbe merülését akadályozták meg azok, akik az 1900-as évek elején szívügyüknek tekintve csipkeverő iskolákat, tanfolyamokat hoztak létre. John </a:t>
            </a:r>
            <a:r>
              <a:rPr lang="hu-HU" sz="4400" dirty="0" err="1">
                <a:solidFill>
                  <a:schemeClr val="tx1"/>
                </a:solidFill>
                <a:latin typeface="Garamond" panose="02020404030301010803" pitchFamily="18" charset="0"/>
              </a:rPr>
              <a:t>Ruskin</a:t>
            </a:r>
            <a:r>
              <a:rPr lang="hu-HU" sz="4400" dirty="0">
                <a:solidFill>
                  <a:schemeClr val="tx1"/>
                </a:solidFill>
                <a:latin typeface="Garamond" panose="02020404030301010803" pitchFamily="18" charset="0"/>
              </a:rPr>
              <a:t> angol író mondta: „Nem találtak és nem találnak föl soha olyan gépet, amely az emberi ujjak finomságát utolérné.”</a:t>
            </a:r>
          </a:p>
          <a:p>
            <a:pPr marL="0" indent="0" algn="just">
              <a:buNone/>
            </a:pPr>
            <a:r>
              <a:rPr lang="hu-HU" sz="4400" dirty="0" err="1">
                <a:solidFill>
                  <a:schemeClr val="tx1"/>
                </a:solidFill>
                <a:latin typeface="Garamond" panose="02020404030301010803" pitchFamily="18" charset="0"/>
              </a:rPr>
              <a:t>Kájel</a:t>
            </a:r>
            <a:r>
              <a:rPr lang="hu-HU" sz="4400" dirty="0">
                <a:solidFill>
                  <a:schemeClr val="tx1"/>
                </a:solidFill>
                <a:latin typeface="Garamond" panose="02020404030301010803" pitchFamily="18" charset="0"/>
              </a:rPr>
              <a:t> Endre református tiszteletes azok közé tartozott, akik a csipkeverésnek nemcsak a szépségét, hanem a benne rejlő lehetőséget is meglátták. Balatonendrédre kerülését követő évben 1908-ban szakembert hozatott a faluba Schwarz Erzsébet személyében és ötven lány, asszony részére csipkeverő tanfolyamot indított a parókián.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94186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13F8FE8-BA1B-48C9-A170-8A0C1BEF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solidFill>
                  <a:srgbClr val="FFFF00"/>
                </a:solidFill>
                <a:latin typeface="Garamond" panose="02020404030301010803" pitchFamily="18" charset="0"/>
              </a:rPr>
              <a:t>A </a:t>
            </a:r>
            <a:r>
              <a:rPr lang="hu-HU" b="1" dirty="0" err="1">
                <a:solidFill>
                  <a:srgbClr val="FFFF00"/>
                </a:solidFill>
                <a:latin typeface="Garamond" panose="02020404030301010803" pitchFamily="18" charset="0"/>
              </a:rPr>
              <a:t>balatonendrédi</a:t>
            </a:r>
            <a:r>
              <a:rPr lang="hu-HU" b="1" dirty="0">
                <a:solidFill>
                  <a:srgbClr val="FFFF00"/>
                </a:solidFill>
                <a:latin typeface="Garamond" panose="02020404030301010803" pitchFamily="18" charset="0"/>
              </a:rPr>
              <a:t> csipke példája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5E89EC5-0E1A-4C18-8B72-C1D0E054F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29" y="2409371"/>
            <a:ext cx="11727541" cy="42671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A fővárosi Iparművészeti Múzeum vezetősége lelkesen támogatta (mintákkal, szakmai tanácsokkal látták el az oktatókat). 1911-ben az Országos Háziipari Szövetség bejegyezte a „</a:t>
            </a:r>
            <a:r>
              <a:rPr lang="hu-HU" sz="2100" dirty="0" err="1">
                <a:solidFill>
                  <a:schemeClr val="tx1"/>
                </a:solidFill>
                <a:latin typeface="Garamond" panose="02020404030301010803" pitchFamily="18" charset="0"/>
              </a:rPr>
              <a:t>Kájel</a:t>
            </a: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 csipkegyártó csipketelepet”. </a:t>
            </a:r>
            <a:r>
              <a:rPr lang="hu-HU" sz="2100" dirty="0" err="1">
                <a:solidFill>
                  <a:schemeClr val="tx1"/>
                </a:solidFill>
                <a:latin typeface="Garamond" panose="02020404030301010803" pitchFamily="18" charset="0"/>
              </a:rPr>
              <a:t>Mössner</a:t>
            </a: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 József a legnagyobb budapesti fehérnemű-kereskedő folyamatos megrendelőjük volt. Kezdetben kizárólag vég és métercsipkét gyártottak.</a:t>
            </a:r>
          </a:p>
          <a:p>
            <a:pPr marL="0" indent="0">
              <a:buNone/>
            </a:pP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Változások akkor következtek be mikor </a:t>
            </a:r>
            <a:r>
              <a:rPr lang="hu-HU" sz="2100" dirty="0" err="1">
                <a:solidFill>
                  <a:schemeClr val="tx1"/>
                </a:solidFill>
                <a:latin typeface="Garamond" panose="02020404030301010803" pitchFamily="18" charset="0"/>
              </a:rPr>
              <a:t>Kájel</a:t>
            </a: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 Endre megházasodott.</a:t>
            </a:r>
          </a:p>
          <a:p>
            <a:pPr marL="0" indent="0">
              <a:buNone/>
            </a:pP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Koroknai Zsófia 1921-ben került Balatonendrédre, itt művészi és szervezőképessége kibontakozhatott. Hamar megtanulta a csipkeverést és mestervizsgát tett, ami feljogosította tanfolyamvezetésre. A környező településeken is gyártottak csipkét (Bálványos, Lulla, Szólád, Tab) Ezeket a </a:t>
            </a:r>
            <a:r>
              <a:rPr lang="hu-HU" sz="2100" dirty="0" err="1">
                <a:solidFill>
                  <a:schemeClr val="tx1"/>
                </a:solidFill>
                <a:latin typeface="Garamond" panose="02020404030301010803" pitchFamily="18" charset="0"/>
              </a:rPr>
              <a:t>Kájel</a:t>
            </a: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 csipketelep felvásárolta tőlük. Ezeken a településeken nem eresztett gyökeret a csipkeverés. Az, hogy Balatonendréden fennmaradt elsősorban </a:t>
            </a:r>
            <a:r>
              <a:rPr lang="hu-HU" sz="2100" dirty="0" err="1">
                <a:solidFill>
                  <a:schemeClr val="tx1"/>
                </a:solidFill>
                <a:latin typeface="Garamond" panose="02020404030301010803" pitchFamily="18" charset="0"/>
              </a:rPr>
              <a:t>Kájel</a:t>
            </a: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 Endréné érdeme.</a:t>
            </a:r>
          </a:p>
          <a:p>
            <a:pPr marL="0" indent="0">
              <a:buNone/>
            </a:pP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Koroknai Zsófia irányítása alatt terítőket, függönyöket kezdtek készíteni az asszonyok, mégpedig az ő tervei alapján. „Körzőm nem volt, a bögrét húztam körbe, amikor egy-egy mintának a központi motívumát megterveztem.” Később tanítványai is nagyon ügyesnek bizonyultak nem csak a kivitelezésben, hanem a tervezésben is.</a:t>
            </a:r>
          </a:p>
          <a:p>
            <a:pPr marL="0" indent="0">
              <a:buNone/>
            </a:pP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Az </a:t>
            </a:r>
            <a:r>
              <a:rPr lang="hu-HU" sz="2100" dirty="0" err="1">
                <a:solidFill>
                  <a:schemeClr val="tx1"/>
                </a:solidFill>
                <a:latin typeface="Garamond" panose="02020404030301010803" pitchFamily="18" charset="0"/>
              </a:rPr>
              <a:t>endrédi</a:t>
            </a: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 csipkézők ügyességéről és tehetségéről a Balatoni Kurír is hírt adott 1937-ben:</a:t>
            </a:r>
          </a:p>
          <a:p>
            <a:pPr marL="0" indent="0">
              <a:buNone/>
            </a:pP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„Balatonendréden világhírű csipkeverők dolgoznak.” Több sikeres belföldi kiállítás mellett eljutottak 1938-ban a berlini világkiállításra, ahol a pillangós mintájuk nagydíjat nyert.</a:t>
            </a:r>
          </a:p>
          <a:p>
            <a:pPr marL="0" indent="0">
              <a:buNone/>
            </a:pPr>
            <a:r>
              <a:rPr lang="hu-HU" sz="2100" dirty="0" err="1">
                <a:solidFill>
                  <a:schemeClr val="tx1"/>
                </a:solidFill>
                <a:latin typeface="Garamond" panose="02020404030301010803" pitchFamily="18" charset="0"/>
              </a:rPr>
              <a:t>Kájel</a:t>
            </a: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 Endréné 1951-ig vezette a csipketelepet, ekkor ment férje nyugdíjba és elköltöztek Zamárdiba. Ott sem hagyta abba a munkát, még a 70-es években is tervezett és készített csipkéket saját és mások örömére.</a:t>
            </a:r>
          </a:p>
          <a:p>
            <a:pPr marL="0" indent="0">
              <a:buNone/>
            </a:pP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Miután 1951-ben elköltöztek Balatonendrédről a Csipketelep vezetését </a:t>
            </a:r>
            <a:r>
              <a:rPr lang="hu-HU" sz="2100" dirty="0" err="1">
                <a:solidFill>
                  <a:schemeClr val="tx1"/>
                </a:solidFill>
                <a:latin typeface="Garamond" panose="02020404030301010803" pitchFamily="18" charset="0"/>
              </a:rPr>
              <a:t>Gecsei</a:t>
            </a:r>
            <a:r>
              <a:rPr lang="hu-HU" sz="2100" dirty="0">
                <a:solidFill>
                  <a:schemeClr val="tx1"/>
                </a:solidFill>
                <a:latin typeface="Garamond" panose="02020404030301010803" pitchFamily="18" charset="0"/>
              </a:rPr>
              <a:t> Lídia vette át, aki a csipkeverést az elsők között tanulta meg 1908-ban.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16913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tanácstere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Tanácsterem</Template>
  <TotalTime>130</TotalTime>
  <Words>1676</Words>
  <Application>Microsoft Office PowerPoint</Application>
  <PresentationFormat>Egyéni</PresentationFormat>
  <Paragraphs>90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Ion tanácsterem</vt:lpstr>
      <vt:lpstr>A tárgyalkotó népművészet esztétikája és társadalmi meghatározottsága</vt:lpstr>
      <vt:lpstr>Mely tudományoknak (kellene) foglalkozni a népművészettel?</vt:lpstr>
      <vt:lpstr>   Tisztázandó fogalmak</vt:lpstr>
      <vt:lpstr>A kalocsai „népművészet” példája</vt:lpstr>
      <vt:lpstr>A kalocsai hímzés változása</vt:lpstr>
      <vt:lpstr>KIRÁLY ILUS</vt:lpstr>
      <vt:lpstr>Palóc faragó pásztorok példája</vt:lpstr>
      <vt:lpstr>A balatonendrédi csipke példája</vt:lpstr>
      <vt:lpstr>A balatonendrédi csipke példája</vt:lpstr>
      <vt:lpstr>„Rózsadombi” népművész</vt:lpstr>
      <vt:lpstr>      ETNO-ART</vt:lpstr>
      <vt:lpstr> A „háziipar” (= népművészet) felfedezése  </vt:lpstr>
      <vt:lpstr>Mögöttes megfontolások</vt:lpstr>
      <vt:lpstr>„Népi” és „magyaros” használati- és dísztárgyak termeltetése </vt:lpstr>
      <vt:lpstr>20. század közepe: új helyzet</vt:lpstr>
      <vt:lpstr>Új fogalom: „népi iparművészet”</vt:lpstr>
      <vt:lpstr>Állami elismerések</vt:lpstr>
      <vt:lpstr>Népművészet – nép nélkül</vt:lpstr>
      <vt:lpstr>Van ma is népművészet, de…</vt:lpstr>
      <vt:lpstr>Búcsú a népművészettől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tárgyalkotó népművészet esztétikája és társadalmi meghatározottsága</dc:title>
  <dc:creator>ADM</dc:creator>
  <cp:lastModifiedBy>István</cp:lastModifiedBy>
  <cp:revision>32</cp:revision>
  <dcterms:created xsi:type="dcterms:W3CDTF">2019-11-18T09:18:17Z</dcterms:created>
  <dcterms:modified xsi:type="dcterms:W3CDTF">2019-12-01T21:54:47Z</dcterms:modified>
</cp:coreProperties>
</file>