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heme/theme5.xml" ContentType="application/vnd.openxmlformats-officedocument.theme+xml"/>
  <Override PartName="/ppt/notesSlides/notesSlide239.xml" ContentType="application/vnd.openxmlformats-officedocument.presentationml.notes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17.xml" ContentType="application/vnd.openxmlformats-officedocument.presentationml.notesSlide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242.xml" ContentType="application/vnd.openxmlformats-officedocument.presentationml.notesSlide+xml"/>
  <Override PartName="/ppt/slides/slide221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79.xml" ContentType="application/vnd.openxmlformats-officedocument.presentationml.notesSlide+xml"/>
  <Override PartName="/ppt/slides/slide158.xml" ContentType="application/vnd.openxmlformats-officedocument.presentationml.slide+xml"/>
  <Override PartName="/ppt/notesSlides/notesSlide220.xml" ContentType="application/vnd.openxmlformats-officedocument.presentationml.notes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182.xml" ContentType="application/vnd.openxmlformats-officedocument.presentationml.notes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notesSlides/notesSlide79.xml" ContentType="application/vnd.openxmlformats-officedocument.presentationml.notesSlide+xml"/>
  <Default Extension="png" ContentType="image/png"/>
  <Override PartName="/ppt/notesSlides/notesSlide258.xml" ContentType="application/vnd.openxmlformats-officedocument.presentationml.notesSlide+xml"/>
  <Override PartName="/ppt/slides/slide237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notesSlides/notesSlide236.xml" ContentType="application/vnd.openxmlformats-officedocument.presentationml.notes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214.xml" ContentType="application/vnd.openxmlformats-officedocument.presentationml.notesSlide+xml"/>
  <Override PartName="/ppt/slides/slide2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8.xml" ContentType="application/vnd.openxmlformats-officedocument.presentationml.notesSlide+xml"/>
  <Override PartName="/ppt/slides/slide177.xml" ContentType="application/vnd.openxmlformats-officedocument.presentationml.slide+xml"/>
  <Override PartName="/ppt/notesSlides/notesSlide129.xml" ContentType="application/vnd.openxmlformats-officedocument.presentationml.notesSlide+xml"/>
  <Override PartName="/ppt/notesSlides/notesSlide176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s/slide234.xml" ContentType="application/vnd.openxmlformats-officedocument.presentationml.slide+xml"/>
  <Override PartName="/ppt/notesSlides/notesSlide110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55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54.xml" ContentType="application/vnd.openxmlformats-officedocument.presentationml.notesSlide+xml"/>
  <Override PartName="/ppt/notesSlides/notesSlide233.xml" ContentType="application/vnd.openxmlformats-officedocument.presentationml.notes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21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249.xml" ContentType="application/vnd.openxmlformats-officedocument.presentationml.notesSlide+xml"/>
  <Override PartName="/ppt/slides/slide130.xml" ContentType="application/vnd.openxmlformats-officedocument.presentationml.slide+xml"/>
  <Override PartName="/ppt/slides/slide228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notesSlides/notesSlide227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52.xml" ContentType="application/vnd.openxmlformats-officedocument.presentationml.notes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51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241.xml" ContentType="application/vnd.openxmlformats-officedocument.presentationml.notes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230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92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81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5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235.xml" ContentType="application/vnd.openxmlformats-officedocument.presentationml.notesSlid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22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213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20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2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54.xml" ContentType="application/vnd.openxmlformats-officedocument.presentationml.notesSlide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notesSlides/notesSlide24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32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210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notesSlides/notesSlide194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8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5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237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22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15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5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177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91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56.xml" ContentType="application/vnd.openxmlformats-officedocument.presentationml.notesSlide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245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34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212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201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228.xml" ContentType="application/vnd.openxmlformats-officedocument.presentationml.notes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206.xml" ContentType="application/vnd.openxmlformats-officedocument.presentationml.notesSlide+xml"/>
  <Override PartName="/ppt/notesSlides/notesSlide25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notesSlides/notesSlide231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146.xml" ContentType="application/vnd.openxmlformats-officedocument.presentationml.notesSlide+xml"/>
  <Override PartName="/ppt/notesSlides/notesSlide193.xml" ContentType="application/vnd.openxmlformats-officedocument.presentationml.notes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102.xml" ContentType="application/vnd.openxmlformats-officedocument.presentationml.notesSlide+xml"/>
  <Override PartName="/ppt/notesSlides/notesSlide247.xml" ContentType="application/vnd.openxmlformats-officedocument.presentationml.notes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22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203.xml" ContentType="application/vnd.openxmlformats-officedocument.presentationml.notesSlide+xml"/>
  <Override PartName="/ppt/notesSlides/notesSlide25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8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122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21.xml" ContentType="application/vnd.openxmlformats-officedocument.presentationml.notesSlide+xml"/>
  <Override PartName="/ppt/notesSlides/notesSlide219.xml" ContentType="application/vnd.openxmlformats-officedocument.presentationml.notesSlide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s/slide245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44.xml" ContentType="application/vnd.openxmlformats-officedocument.presentationml.notesSlide+xml"/>
  <Override PartName="/ppt/slides/slide223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22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141.xml" ContentType="application/vnd.openxmlformats-officedocument.presentationml.slide+xml"/>
  <Override PartName="/ppt/slides/slide239.xml" ContentType="application/vnd.openxmlformats-officedocument.presentationml.slide+xml"/>
  <Override PartName="/ppt/theme/theme4.xml" ContentType="application/vnd.openxmlformats-officedocument.theme+xml"/>
  <Override PartName="/ppt/notesSlides/notesSlide59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217.xml" ContentType="application/vnd.openxmlformats-officedocument.presentationml.slide+xml"/>
  <Override PartName="/ppt/notesSlides/notesSlide140.xml" ContentType="application/vnd.openxmlformats-officedocument.presentationml.notesSlide+xml"/>
  <Override PartName="/ppt/notesSlides/notesSlide238.xml" ContentType="application/vnd.openxmlformats-officedocument.presentationml.notesSlid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216.xml" ContentType="application/vnd.openxmlformats-officedocument.presentationml.notesSlide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  <p:sldMasterId id="2147483665" r:id="rId3"/>
    <p:sldMasterId id="2147483666" r:id="rId4"/>
  </p:sldMasterIdLst>
  <p:notesMasterIdLst>
    <p:notesMasterId r:id="rId26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5" r:id="rId35"/>
    <p:sldId id="296" r:id="rId36"/>
    <p:sldId id="299" r:id="rId37"/>
    <p:sldId id="300" r:id="rId38"/>
    <p:sldId id="301" r:id="rId39"/>
    <p:sldId id="303" r:id="rId40"/>
    <p:sldId id="304" r:id="rId41"/>
    <p:sldId id="305" r:id="rId42"/>
    <p:sldId id="308" r:id="rId43"/>
    <p:sldId id="309" r:id="rId44"/>
    <p:sldId id="310" r:id="rId45"/>
    <p:sldId id="311" r:id="rId46"/>
    <p:sldId id="312" r:id="rId47"/>
    <p:sldId id="314" r:id="rId48"/>
    <p:sldId id="315" r:id="rId49"/>
    <p:sldId id="320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9" r:id="rId70"/>
    <p:sldId id="350" r:id="rId71"/>
    <p:sldId id="351" r:id="rId72"/>
    <p:sldId id="352" r:id="rId73"/>
    <p:sldId id="353" r:id="rId74"/>
    <p:sldId id="354" r:id="rId75"/>
    <p:sldId id="355" r:id="rId76"/>
    <p:sldId id="356" r:id="rId77"/>
    <p:sldId id="357" r:id="rId78"/>
    <p:sldId id="358" r:id="rId79"/>
    <p:sldId id="359" r:id="rId80"/>
    <p:sldId id="360" r:id="rId81"/>
    <p:sldId id="361" r:id="rId82"/>
    <p:sldId id="362" r:id="rId83"/>
    <p:sldId id="363" r:id="rId84"/>
    <p:sldId id="364" r:id="rId85"/>
    <p:sldId id="365" r:id="rId86"/>
    <p:sldId id="366" r:id="rId87"/>
    <p:sldId id="367" r:id="rId88"/>
    <p:sldId id="368" r:id="rId89"/>
    <p:sldId id="369" r:id="rId90"/>
    <p:sldId id="370" r:id="rId91"/>
    <p:sldId id="371" r:id="rId92"/>
    <p:sldId id="372" r:id="rId93"/>
    <p:sldId id="373" r:id="rId94"/>
    <p:sldId id="374" r:id="rId95"/>
    <p:sldId id="375" r:id="rId96"/>
    <p:sldId id="376" r:id="rId97"/>
    <p:sldId id="377" r:id="rId98"/>
    <p:sldId id="378" r:id="rId99"/>
    <p:sldId id="379" r:id="rId100"/>
    <p:sldId id="380" r:id="rId101"/>
    <p:sldId id="381" r:id="rId102"/>
    <p:sldId id="382" r:id="rId103"/>
    <p:sldId id="383" r:id="rId104"/>
    <p:sldId id="384" r:id="rId105"/>
    <p:sldId id="385" r:id="rId106"/>
    <p:sldId id="386" r:id="rId107"/>
    <p:sldId id="387" r:id="rId108"/>
    <p:sldId id="388" r:id="rId109"/>
    <p:sldId id="389" r:id="rId110"/>
    <p:sldId id="390" r:id="rId111"/>
    <p:sldId id="391" r:id="rId112"/>
    <p:sldId id="392" r:id="rId113"/>
    <p:sldId id="393" r:id="rId114"/>
    <p:sldId id="394" r:id="rId115"/>
    <p:sldId id="395" r:id="rId116"/>
    <p:sldId id="396" r:id="rId117"/>
    <p:sldId id="397" r:id="rId118"/>
    <p:sldId id="398" r:id="rId119"/>
    <p:sldId id="399" r:id="rId120"/>
    <p:sldId id="400" r:id="rId121"/>
    <p:sldId id="401" r:id="rId122"/>
    <p:sldId id="402" r:id="rId123"/>
    <p:sldId id="403" r:id="rId124"/>
    <p:sldId id="404" r:id="rId125"/>
    <p:sldId id="405" r:id="rId126"/>
    <p:sldId id="406" r:id="rId127"/>
    <p:sldId id="407" r:id="rId128"/>
    <p:sldId id="408" r:id="rId129"/>
    <p:sldId id="409" r:id="rId130"/>
    <p:sldId id="410" r:id="rId131"/>
    <p:sldId id="411" r:id="rId132"/>
    <p:sldId id="412" r:id="rId133"/>
    <p:sldId id="413" r:id="rId134"/>
    <p:sldId id="414" r:id="rId135"/>
    <p:sldId id="415" r:id="rId136"/>
    <p:sldId id="416" r:id="rId137"/>
    <p:sldId id="417" r:id="rId138"/>
    <p:sldId id="418" r:id="rId139"/>
    <p:sldId id="419" r:id="rId140"/>
    <p:sldId id="420" r:id="rId141"/>
    <p:sldId id="421" r:id="rId142"/>
    <p:sldId id="422" r:id="rId143"/>
    <p:sldId id="423" r:id="rId144"/>
    <p:sldId id="424" r:id="rId145"/>
    <p:sldId id="425" r:id="rId146"/>
    <p:sldId id="426" r:id="rId147"/>
    <p:sldId id="428" r:id="rId148"/>
    <p:sldId id="429" r:id="rId149"/>
    <p:sldId id="430" r:id="rId150"/>
    <p:sldId id="431" r:id="rId151"/>
    <p:sldId id="432" r:id="rId152"/>
    <p:sldId id="433" r:id="rId153"/>
    <p:sldId id="434" r:id="rId154"/>
    <p:sldId id="436" r:id="rId155"/>
    <p:sldId id="437" r:id="rId156"/>
    <p:sldId id="438" r:id="rId157"/>
    <p:sldId id="439" r:id="rId158"/>
    <p:sldId id="440" r:id="rId159"/>
    <p:sldId id="441" r:id="rId160"/>
    <p:sldId id="442" r:id="rId161"/>
    <p:sldId id="443" r:id="rId162"/>
    <p:sldId id="446" r:id="rId163"/>
    <p:sldId id="447" r:id="rId164"/>
    <p:sldId id="448" r:id="rId165"/>
    <p:sldId id="449" r:id="rId166"/>
    <p:sldId id="450" r:id="rId167"/>
    <p:sldId id="451" r:id="rId168"/>
    <p:sldId id="452" r:id="rId169"/>
    <p:sldId id="453" r:id="rId170"/>
    <p:sldId id="454" r:id="rId171"/>
    <p:sldId id="455" r:id="rId172"/>
    <p:sldId id="456" r:id="rId173"/>
    <p:sldId id="457" r:id="rId174"/>
    <p:sldId id="458" r:id="rId175"/>
    <p:sldId id="461" r:id="rId176"/>
    <p:sldId id="462" r:id="rId177"/>
    <p:sldId id="464" r:id="rId178"/>
    <p:sldId id="474" r:id="rId179"/>
    <p:sldId id="475" r:id="rId180"/>
    <p:sldId id="476" r:id="rId181"/>
    <p:sldId id="477" r:id="rId182"/>
    <p:sldId id="478" r:id="rId183"/>
    <p:sldId id="479" r:id="rId184"/>
    <p:sldId id="480" r:id="rId185"/>
    <p:sldId id="481" r:id="rId186"/>
    <p:sldId id="482" r:id="rId187"/>
    <p:sldId id="483" r:id="rId188"/>
    <p:sldId id="484" r:id="rId189"/>
    <p:sldId id="485" r:id="rId190"/>
    <p:sldId id="486" r:id="rId191"/>
    <p:sldId id="487" r:id="rId192"/>
    <p:sldId id="488" r:id="rId193"/>
    <p:sldId id="489" r:id="rId194"/>
    <p:sldId id="490" r:id="rId195"/>
    <p:sldId id="491" r:id="rId196"/>
    <p:sldId id="492" r:id="rId197"/>
    <p:sldId id="493" r:id="rId198"/>
    <p:sldId id="494" r:id="rId199"/>
    <p:sldId id="495" r:id="rId200"/>
    <p:sldId id="496" r:id="rId201"/>
    <p:sldId id="497" r:id="rId202"/>
    <p:sldId id="498" r:id="rId203"/>
    <p:sldId id="499" r:id="rId204"/>
    <p:sldId id="500" r:id="rId205"/>
    <p:sldId id="501" r:id="rId206"/>
    <p:sldId id="502" r:id="rId207"/>
    <p:sldId id="503" r:id="rId208"/>
    <p:sldId id="504" r:id="rId209"/>
    <p:sldId id="505" r:id="rId210"/>
    <p:sldId id="506" r:id="rId211"/>
    <p:sldId id="507" r:id="rId212"/>
    <p:sldId id="508" r:id="rId213"/>
    <p:sldId id="509" r:id="rId214"/>
    <p:sldId id="510" r:id="rId215"/>
    <p:sldId id="511" r:id="rId216"/>
    <p:sldId id="512" r:id="rId217"/>
    <p:sldId id="513" r:id="rId218"/>
    <p:sldId id="514" r:id="rId219"/>
    <p:sldId id="515" r:id="rId220"/>
    <p:sldId id="516" r:id="rId221"/>
    <p:sldId id="517" r:id="rId222"/>
    <p:sldId id="518" r:id="rId223"/>
    <p:sldId id="519" r:id="rId224"/>
    <p:sldId id="520" r:id="rId225"/>
    <p:sldId id="521" r:id="rId226"/>
    <p:sldId id="522" r:id="rId227"/>
    <p:sldId id="523" r:id="rId228"/>
    <p:sldId id="524" r:id="rId229"/>
    <p:sldId id="525" r:id="rId230"/>
    <p:sldId id="526" r:id="rId231"/>
    <p:sldId id="527" r:id="rId232"/>
    <p:sldId id="528" r:id="rId233"/>
    <p:sldId id="529" r:id="rId234"/>
    <p:sldId id="530" r:id="rId235"/>
    <p:sldId id="531" r:id="rId236"/>
    <p:sldId id="532" r:id="rId237"/>
    <p:sldId id="533" r:id="rId238"/>
    <p:sldId id="534" r:id="rId239"/>
    <p:sldId id="535" r:id="rId240"/>
    <p:sldId id="536" r:id="rId241"/>
    <p:sldId id="537" r:id="rId242"/>
    <p:sldId id="538" r:id="rId243"/>
    <p:sldId id="539" r:id="rId244"/>
    <p:sldId id="540" r:id="rId245"/>
    <p:sldId id="541" r:id="rId246"/>
    <p:sldId id="542" r:id="rId247"/>
    <p:sldId id="543" r:id="rId248"/>
    <p:sldId id="544" r:id="rId249"/>
    <p:sldId id="545" r:id="rId250"/>
    <p:sldId id="546" r:id="rId251"/>
    <p:sldId id="547" r:id="rId252"/>
    <p:sldId id="548" r:id="rId253"/>
    <p:sldId id="549" r:id="rId254"/>
    <p:sldId id="550" r:id="rId255"/>
    <p:sldId id="551" r:id="rId256"/>
    <p:sldId id="552" r:id="rId257"/>
    <p:sldId id="553" r:id="rId258"/>
    <p:sldId id="554" r:id="rId259"/>
    <p:sldId id="555" r:id="rId260"/>
    <p:sldId id="556" r:id="rId261"/>
    <p:sldId id="557" r:id="rId262"/>
    <p:sldId id="558" r:id="rId26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226" Type="http://schemas.openxmlformats.org/officeDocument/2006/relationships/slide" Target="slides/slide222.xml"/><Relationship Id="rId247" Type="http://schemas.openxmlformats.org/officeDocument/2006/relationships/slide" Target="slides/slide243.xml"/><Relationship Id="rId107" Type="http://schemas.openxmlformats.org/officeDocument/2006/relationships/slide" Target="slides/slide103.xml"/><Relationship Id="rId268" Type="http://schemas.openxmlformats.org/officeDocument/2006/relationships/tableStyles" Target="tableStyle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16" Type="http://schemas.openxmlformats.org/officeDocument/2006/relationships/slide" Target="slides/slide212.xml"/><Relationship Id="rId237" Type="http://schemas.openxmlformats.org/officeDocument/2006/relationships/slide" Target="slides/slide233.xml"/><Relationship Id="rId258" Type="http://schemas.openxmlformats.org/officeDocument/2006/relationships/slide" Target="slides/slide254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206" Type="http://schemas.openxmlformats.org/officeDocument/2006/relationships/slide" Target="slides/slide202.xml"/><Relationship Id="rId227" Type="http://schemas.openxmlformats.org/officeDocument/2006/relationships/slide" Target="slides/slide223.xml"/><Relationship Id="rId248" Type="http://schemas.openxmlformats.org/officeDocument/2006/relationships/slide" Target="slides/slide244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217" Type="http://schemas.openxmlformats.org/officeDocument/2006/relationships/slide" Target="slides/slide213.xml"/><Relationship Id="rId6" Type="http://schemas.openxmlformats.org/officeDocument/2006/relationships/slide" Target="slides/slide2.xml"/><Relationship Id="rId238" Type="http://schemas.openxmlformats.org/officeDocument/2006/relationships/slide" Target="slides/slide234.xml"/><Relationship Id="rId259" Type="http://schemas.openxmlformats.org/officeDocument/2006/relationships/slide" Target="slides/slide255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2" Type="http://schemas.openxmlformats.org/officeDocument/2006/relationships/slide" Target="slides/slide198.xml"/><Relationship Id="rId207" Type="http://schemas.openxmlformats.org/officeDocument/2006/relationships/slide" Target="slides/slide203.xml"/><Relationship Id="rId223" Type="http://schemas.openxmlformats.org/officeDocument/2006/relationships/slide" Target="slides/slide219.xml"/><Relationship Id="rId228" Type="http://schemas.openxmlformats.org/officeDocument/2006/relationships/slide" Target="slides/slide224.xml"/><Relationship Id="rId244" Type="http://schemas.openxmlformats.org/officeDocument/2006/relationships/slide" Target="slides/slide240.xml"/><Relationship Id="rId249" Type="http://schemas.openxmlformats.org/officeDocument/2006/relationships/slide" Target="slides/slide24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260" Type="http://schemas.openxmlformats.org/officeDocument/2006/relationships/slide" Target="slides/slide256.xml"/><Relationship Id="rId265" Type="http://schemas.openxmlformats.org/officeDocument/2006/relationships/presProps" Target="pres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3" Type="http://schemas.openxmlformats.org/officeDocument/2006/relationships/slide" Target="slides/slide209.xml"/><Relationship Id="rId218" Type="http://schemas.openxmlformats.org/officeDocument/2006/relationships/slide" Target="slides/slide214.xml"/><Relationship Id="rId234" Type="http://schemas.openxmlformats.org/officeDocument/2006/relationships/slide" Target="slides/slide230.xml"/><Relationship Id="rId239" Type="http://schemas.openxmlformats.org/officeDocument/2006/relationships/slide" Target="slides/slide23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50" Type="http://schemas.openxmlformats.org/officeDocument/2006/relationships/slide" Target="slides/slide246.xml"/><Relationship Id="rId255" Type="http://schemas.openxmlformats.org/officeDocument/2006/relationships/slide" Target="slides/slide251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208" Type="http://schemas.openxmlformats.org/officeDocument/2006/relationships/slide" Target="slides/slide204.xml"/><Relationship Id="rId229" Type="http://schemas.openxmlformats.org/officeDocument/2006/relationships/slide" Target="slides/slide225.xml"/><Relationship Id="rId19" Type="http://schemas.openxmlformats.org/officeDocument/2006/relationships/slide" Target="slides/slide15.xml"/><Relationship Id="rId224" Type="http://schemas.openxmlformats.org/officeDocument/2006/relationships/slide" Target="slides/slide220.xml"/><Relationship Id="rId240" Type="http://schemas.openxmlformats.org/officeDocument/2006/relationships/slide" Target="slides/slide236.xml"/><Relationship Id="rId245" Type="http://schemas.openxmlformats.org/officeDocument/2006/relationships/slide" Target="slides/slide241.xml"/><Relationship Id="rId261" Type="http://schemas.openxmlformats.org/officeDocument/2006/relationships/slide" Target="slides/slide257.xml"/><Relationship Id="rId266" Type="http://schemas.openxmlformats.org/officeDocument/2006/relationships/viewProps" Target="viewProps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219" Type="http://schemas.openxmlformats.org/officeDocument/2006/relationships/slide" Target="slides/slide215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10.xml"/><Relationship Id="rId230" Type="http://schemas.openxmlformats.org/officeDocument/2006/relationships/slide" Target="slides/slide226.xml"/><Relationship Id="rId235" Type="http://schemas.openxmlformats.org/officeDocument/2006/relationships/slide" Target="slides/slide231.xml"/><Relationship Id="rId251" Type="http://schemas.openxmlformats.org/officeDocument/2006/relationships/slide" Target="slides/slide247.xml"/><Relationship Id="rId256" Type="http://schemas.openxmlformats.org/officeDocument/2006/relationships/slide" Target="slides/slide252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0" Type="http://schemas.openxmlformats.org/officeDocument/2006/relationships/slide" Target="slides/slide216.xml"/><Relationship Id="rId225" Type="http://schemas.openxmlformats.org/officeDocument/2006/relationships/slide" Target="slides/slide221.xml"/><Relationship Id="rId241" Type="http://schemas.openxmlformats.org/officeDocument/2006/relationships/slide" Target="slides/slide237.xml"/><Relationship Id="rId246" Type="http://schemas.openxmlformats.org/officeDocument/2006/relationships/slide" Target="slides/slide242.xml"/><Relationship Id="rId267" Type="http://schemas.openxmlformats.org/officeDocument/2006/relationships/theme" Target="theme/theme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262" Type="http://schemas.openxmlformats.org/officeDocument/2006/relationships/slide" Target="slides/slide258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10" Type="http://schemas.openxmlformats.org/officeDocument/2006/relationships/slide" Target="slides/slide206.xml"/><Relationship Id="rId215" Type="http://schemas.openxmlformats.org/officeDocument/2006/relationships/slide" Target="slides/slide211.xml"/><Relationship Id="rId236" Type="http://schemas.openxmlformats.org/officeDocument/2006/relationships/slide" Target="slides/slide232.xml"/><Relationship Id="rId257" Type="http://schemas.openxmlformats.org/officeDocument/2006/relationships/slide" Target="slides/slide253.xml"/><Relationship Id="rId26" Type="http://schemas.openxmlformats.org/officeDocument/2006/relationships/slide" Target="slides/slide22.xml"/><Relationship Id="rId231" Type="http://schemas.openxmlformats.org/officeDocument/2006/relationships/slide" Target="slides/slide227.xml"/><Relationship Id="rId252" Type="http://schemas.openxmlformats.org/officeDocument/2006/relationships/slide" Target="slides/slide248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16" Type="http://schemas.openxmlformats.org/officeDocument/2006/relationships/slide" Target="slides/slide12.xml"/><Relationship Id="rId221" Type="http://schemas.openxmlformats.org/officeDocument/2006/relationships/slide" Target="slides/slide217.xml"/><Relationship Id="rId242" Type="http://schemas.openxmlformats.org/officeDocument/2006/relationships/slide" Target="slides/slide238.xml"/><Relationship Id="rId263" Type="http://schemas.openxmlformats.org/officeDocument/2006/relationships/slide" Target="slides/slide259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11" Type="http://schemas.openxmlformats.org/officeDocument/2006/relationships/slide" Target="slides/slide207.xml"/><Relationship Id="rId232" Type="http://schemas.openxmlformats.org/officeDocument/2006/relationships/slide" Target="slides/slide228.xml"/><Relationship Id="rId253" Type="http://schemas.openxmlformats.org/officeDocument/2006/relationships/slide" Target="slides/slide249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201" Type="http://schemas.openxmlformats.org/officeDocument/2006/relationships/slide" Target="slides/slide197.xml"/><Relationship Id="rId222" Type="http://schemas.openxmlformats.org/officeDocument/2006/relationships/slide" Target="slides/slide218.xml"/><Relationship Id="rId243" Type="http://schemas.openxmlformats.org/officeDocument/2006/relationships/slide" Target="slides/slide239.xml"/><Relationship Id="rId264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8.xml"/><Relationship Id="rId233" Type="http://schemas.openxmlformats.org/officeDocument/2006/relationships/slide" Target="slides/slide229.xml"/><Relationship Id="rId254" Type="http://schemas.openxmlformats.org/officeDocument/2006/relationships/slide" Target="slides/slide2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Shape 9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Shape 9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Shape 9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Shape 9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Shape 9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Shape 9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Shape 9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Shape 9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Shape 9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Shape 9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Shape 9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Shape 9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Shape 9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Shape 9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Shape 10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Shape 10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Shape 10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Shape 10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Shape 10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Shape 10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Shape 10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Shape 10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Shape 10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Shape 10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Shape 10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Shape 10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Shape 10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Shape 10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Shape 10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Shape 1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Shape 1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Shape 1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Shape 1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Shape 1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Shape 1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Shape 1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Shape 1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Shape 1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Shape 1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Shape 1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Shape 1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Shape 1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Shape 1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Shape 1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Shape 1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hape 1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Shape 1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Shape 1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Shape 1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Shape 1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Shape 1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Shape 1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Shape 1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Shape 1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Shape 1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Shape 1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Shape 1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Shape 1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Shape 1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Shape 1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Shape 1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Shape 1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Shape 1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Shape 1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Shape 1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Shape 1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Shape 1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Shape 1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Shape 1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Shape 1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Shape 1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Shape 1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Shape 1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Shape 1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Shape 1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Shape 1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Shape 1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Shape 1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Shape 1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Shape 1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Shape 1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Shape 1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Shape 1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Shape 1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Shape 1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Shape 1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Shape 1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Shape 1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Shape 1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hape 1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Shape 1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Shape 1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Shape 1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Shape 1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Shape 1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Shape 1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Shape 1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Shape 1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Shape 1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Shape 1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Shape 1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Shape 1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Shape 1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Shape 1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Shape 1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Shape 1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Shape 1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Shape 14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Shape 1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Shape 14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Shape 14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Shape 1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Shape 1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Shape 1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Shape 1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Shape 1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Shape 1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Shape 1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Shape 1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Shape 1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Shape 1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Shape 1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Shape 1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Shape 15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Shape 1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Shape 15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Shape 1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Shape 1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Shape 1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Shape 15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Shape 1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Shape 15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Shape 15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Shape 15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Shape 15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Shape 15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Shape 1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Shape 15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Shape 1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Shape 15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Shape 1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Shape 15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Shape 15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Shape 15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Shape 16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Shape 16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Shape 1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Shape 16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Shape 16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Shape 16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Shape 16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Shape 16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Shape 1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Shape 16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Shape 1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Shape 16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Shape 1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Shape 16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Shape 16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Shape 16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Shape 16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Shape 16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Shape 1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Shape 16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Shape 16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Shape 16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Shape 16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Shape 16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Shape 16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Shape 16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Shape 16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Shape 16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Shape 16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Shape 16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Shape 16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Shape 16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Shape 16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Shape 16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Shape 17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Shape 17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Shape 17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Shape 17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Shape 17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Shape 17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Shape 17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Shape 17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Shape 17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Shape 17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Shape 17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Shape 17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Shape 17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Shape 17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Shape 17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Shape 17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Shape 17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Shape 17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Shape 17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Shape 17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Shape 17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Shape 17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Shape 17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Shape 17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Shape 17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Shape 17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Shape 17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Shape 17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Shape 17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Shape 17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Shape 17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Shape 17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Shape 18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Shape 18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Shape 1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Shape 18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Shape 18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Shape 18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Shape 18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Shape 18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Shape 18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Shape 18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Shape 18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Shape 18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Shape 18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Shape 18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Shape 18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Shape 18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Shape 18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Shape 18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Shape 18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Shape 18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Shape 18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Shape 18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Shape 1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Shape 18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Shape 18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Shape 18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Shape 18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Shape 18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Shape 18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Shape 18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Shape 18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Shape 18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Shape 18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Shape 19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Shape 19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Shape 19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Shape 19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Shape 19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Shape 19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Shape 19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Shape 19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Shape 19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Shape 19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Shape 19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Shape 19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Shape 19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Shape 19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Shape 19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Shape 19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Shape 19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Shape 19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Shape 19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Shape 19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Shape 19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Shape 19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Shape 19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Shape 19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Shape 19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Shape 19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Shape 5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Shape 6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Shape 6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Shape 6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Shape 7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Shape 7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Shape 7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Shape 7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Shape 7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Shape 7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Shape 7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Shape 7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Shape 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Shape 8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Shape 8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Shape 8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Shape 8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Shape 8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Shape 8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Shape 8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Shape 8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Shape 8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Shape 8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Shape 8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Shape 8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Shape 8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Shape 8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Shape 8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Shape 9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Shape 9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Shape 9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, szöveg és tartalom" type="txAndObj">
  <p:cSld name="TEXT_AND_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, ábra és szöveg" type="clipArtAndTx">
  <p:cSld name="CLIPART_AND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clipArt" idx="2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, tartalom és szöveg" type="objAndTx">
  <p:cSld name="OBJECT_AND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screen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jpeg"/><Relationship Id="rId4" Type="http://schemas.openxmlformats.org/officeDocument/2006/relationships/image" Target="../media/image47.jpe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jpeg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4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4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3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1.jpeg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3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4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4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3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3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4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4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Nők a hagyományos magyar paraszti életben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Tátrai Zsuzsanna</a:t>
            </a:r>
            <a:endParaRPr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KISCSALÁD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Kiscsaládban élt a honfoglalás óta a magyar közrendűek és később a zsellérek és a telkes jobbágyok jelentős része.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F6228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kiscsaládban a földet és a házat a fiúk örökölték, a leányokat „kiházasították”, azaz megkapták a kelengyéjüket.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F6228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Csak a 20. században fordult elő, hogy a leány részt kapott a földből, vagy azt fiú testvérei pénzzel megváltották.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rgbClr val="4F62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Reggeliző házaspár 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Hajdú-Bihar m.</a:t>
            </a:r>
            <a:endParaRPr/>
          </a:p>
        </p:txBody>
      </p:sp>
      <p:pic>
        <p:nvPicPr>
          <p:cNvPr id="923" name="Shape 923" descr="reggeli spahelt mellett Komádi Hajdú-Bihar m. 1960.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000375" y="1643062"/>
            <a:ext cx="3132137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Ételek előkészítéséhez, készítéséhez, szükséges eszközök</a:t>
            </a:r>
            <a:endParaRPr/>
          </a:p>
        </p:txBody>
      </p:sp>
      <p:pic>
        <p:nvPicPr>
          <p:cNvPr id="929" name="Shape 929" descr="paraszti_konyha_1074401_472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339850" y="1600200"/>
            <a:ext cx="64643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Famozsár</a:t>
            </a:r>
            <a:endParaRPr/>
          </a:p>
        </p:txBody>
      </p:sp>
      <p:sp>
        <p:nvSpPr>
          <p:cNvPr id="935" name="Shape 9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20. századig fennmaradt a nagyméretű famozsarak használata házi gabonatörésre, hántolásra, olajos magvak aprítására, pl. DNy-Dunántúlon és a nyelvterület keleti szegélyén.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mozsarakban hántoltak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kölest, árpát, búzát, hajdinát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törtek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gabonát és kukoricát, olajnak szánt tökmagot, mákot, kősót, fűszerpaprikát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 népnyelvben az eszköz neve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kölestörő, daratörő, tökmagtörő, máktörő, sótörő, borstörő, paprikatörő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>
            <a:spLocks noGrp="1"/>
          </p:cNvSpPr>
          <p:nvPr>
            <p:ph type="title"/>
          </p:nvPr>
        </p:nvSpPr>
        <p:spPr>
          <a:xfrm>
            <a:off x="428625" y="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Paprikatörés mozsárban</a:t>
            </a:r>
            <a:b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Dunaszekcső, Baranya m., 1964</a:t>
            </a:r>
            <a:endParaRPr/>
          </a:p>
        </p:txBody>
      </p:sp>
      <p:pic>
        <p:nvPicPr>
          <p:cNvPr id="941" name="Shape 941" descr="Paprikatörés mozsárban. A ház falán száradó paprikafüzérek látszanak (Dunaszekcső, Baranya m., 1964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928937" y="1643062"/>
            <a:ext cx="3143250" cy="44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Kézimalom</a:t>
            </a:r>
            <a:endParaRPr/>
          </a:p>
        </p:txBody>
      </p:sp>
      <p:sp>
        <p:nvSpPr>
          <p:cNvPr id="947" name="Shape 9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20. századig a legtöbb falusi háztartás szokásos eszköze volt, melynek legfontosabb alkatrésze két malomkő volt.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19–20. században a kézimalom használata a Sajó–Felső-Tisza és a Szamos vidékén volt a legintenzívebb. Itt őröltek rajta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árpát, kukoricát, ritkán búzát 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emberi táplálékul. Innen nyugatra ekkor főként már csak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kősó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őrlésére használták, s apró baromfinak daráltak rajta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kukoricát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Kézimalom 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Nyíri, Borsod-Abaúj-Zemplén m.</a:t>
            </a:r>
            <a:endParaRPr/>
          </a:p>
        </p:txBody>
      </p:sp>
      <p:pic>
        <p:nvPicPr>
          <p:cNvPr id="953" name="Shape 953" descr="Tőkés foglalatú kézimalom. A kövek távolsága a lefelé kinyúló tengely áttételes emelésével szabályozható (Nyíri, Borsod-Abaúj-Zemplén m.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286125" y="1857375"/>
            <a:ext cx="2994025" cy="421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Étkezések napi rendje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959" name="Shape 9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Nyáron három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télen két étkezés 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volt szokás, mely a 20. században sem tűnt el.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Télen délelőtt 10 és délután 3, ill. 5–6 óra körül ettek, többnyire meleg ételeket..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Nyáron 8, télen 9 óra körül ettek reggel, a középső étkezés 12 körül, vacsora nyáron este 8, télen 6 óra körül volt.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reggeli csak a 20. században alakult át kenyérből, tejből, tejeskávéból, teából álló étkezéssé. Korábban reggelire is főtt, frissen sült ételek voltak.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Reggeli étkezés télen a szobában 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Szatymaz (Csongrád megye) 1973</a:t>
            </a:r>
            <a:endParaRPr/>
          </a:p>
        </p:txBody>
      </p:sp>
      <p:pic>
        <p:nvPicPr>
          <p:cNvPr id="965" name="Shape 965" descr="25. Reggeli étkezés télen a szobában. Szatymaz (Csongrád megye). Juhász Antal felvétele, 1973 (Juhász Antal gyűjteménye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357437" y="2286000"/>
            <a:ext cx="4592637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Ebéd a tanyán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971" name="Shape 971" descr="EBÉD A TANYÁ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071687" y="2071687"/>
            <a:ext cx="4932362" cy="35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Ebéd nyáron</a:t>
            </a:r>
            <a:endParaRPr/>
          </a:p>
        </p:txBody>
      </p:sp>
      <p:sp>
        <p:nvSpPr>
          <p:cNvPr id="977" name="Shape 9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Nyáron reggelit és ebédet is kint a mezőn fogyasztották.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Többnyire az asszonyok otthon készítették el az ebédet és meghatározott időre vitték ki.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Ebédet a nagy határú alföldi településeken kint főzték a helyszínen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anya helyzete a nagy- és a kiscsaládokban</a:t>
            </a: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nagycsaládban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élő fiatal anya helyzete –hátrányosabb volt a családon belül, mint az idősebb asszonyoké és a férfiaké. Pl. ahol nagycsaládban éltek, a fiút munkaképes koráig, a lányt férjhezmeneteléig az anyja ruházta, a szűkös közös étkezéseket ha tudta, pótolta. A lányok kelengyéjét is általában az anya saját erejéből, lánya segítségével készítette.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Kiscsaládban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élő anyák csupán férjüktől éltek függő helyzetben.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asszonyok gyakori szülése folytán a gyermekek világrajötte, mint az élet természetes velejárója, mindennapi esemény volt. A munkától e miatt soha nem kímélték.</a:t>
            </a:r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Ételhordás, kasornyába tett szilkékben </a:t>
            </a:r>
            <a:b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Sajóvelezd, Borsod m. 1952</a:t>
            </a:r>
            <a:endParaRPr/>
          </a:p>
        </p:txBody>
      </p:sp>
      <p:pic>
        <p:nvPicPr>
          <p:cNvPr id="983" name="Shape 983" descr="Ételhordás, Sajóvelezd, Molnár Balázs 195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000375" y="1785937"/>
            <a:ext cx="2889250" cy="439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Tiszafüredi ételhordó</a:t>
            </a:r>
            <a:endParaRPr/>
          </a:p>
        </p:txBody>
      </p:sp>
      <p:pic>
        <p:nvPicPr>
          <p:cNvPr id="989" name="Shape 989" descr="ételhordó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000375" y="2143125"/>
            <a:ext cx="2805112" cy="38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Kétfogásos, friss, meleg ebéddel megérkezett az asszony a mezőre. Váncsod, Hajdú-Bihar megye 1958. </a:t>
            </a:r>
            <a:endParaRPr/>
          </a:p>
        </p:txBody>
      </p:sp>
      <p:pic>
        <p:nvPicPr>
          <p:cNvPr id="995" name="Shape 995" descr="114. Kétfogásos, friss, meleg ebéddel megérkezett az asszony a mezőre. Váncsod (Hajdú-Bihar megye). Molnár Balázs felvétele, 1958 (Néprajzi Múzeum, Budapest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143125" y="2428875"/>
            <a:ext cx="4779962" cy="30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MOSOGATÁS</a:t>
            </a: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Mosogatás menete</a:t>
            </a:r>
            <a:endParaRPr/>
          </a:p>
        </p:txBody>
      </p:sp>
      <p:sp>
        <p:nvSpPr>
          <p:cNvPr id="1006" name="Shape 10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mosogatás dézsában vagy zománcos vájdlingban történt.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Menete: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vizhordás; a tűzhelybe begyújtás; nagy fazéknyi vizet felforralása; ételmaradék a moslékba; először a nem zsíros, majd a zsíros edények elmosása; edények eltörölgetése.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zsíros mosogatólé a moslék alapja, bele tették az ételmaradékokat, korpát.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Mosogatás vajdlingokban</a:t>
            </a:r>
            <a:endParaRPr/>
          </a:p>
        </p:txBody>
      </p:sp>
      <p:pic>
        <p:nvPicPr>
          <p:cNvPr id="1012" name="Shape 1012" descr="69380_561843_1000x70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450975" y="1600200"/>
            <a:ext cx="5957887" cy="431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KENYÉRSÜTÉS</a:t>
            </a:r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Kenyér</a:t>
            </a:r>
            <a:endParaRPr/>
          </a:p>
        </p:txBody>
      </p:sp>
      <p:sp>
        <p:nvSpPr>
          <p:cNvPr id="1023" name="Shape 10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19–20. sz.-ban a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házikenyér nyersanyag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ában és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készítésmód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jában is sokféle változat fordult elő.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Alapanyaga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búzaliszt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(K-Dunántúlon, az Alföld és Erdély nagy részén), a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rozsliszt 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(Dunántúl többi részén, a Duna–Tisza közén, a Nyírségben, északon és Erdély egy részén), az átmeneti övezetekben a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két liszt keverékéből 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sütik a kenyeret. Árpa (Keleti-Kárpátok magyar lakossága). Kukoricakenyeret sütnek Alföld ÉK-i peremvidékén (Kraszna-Szamos-Tisza mente).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Rozs–kukorica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-keverék a jellegzetes Somogyban. </a:t>
            </a:r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Kenyérkészítés eszközei</a:t>
            </a:r>
            <a:endParaRPr/>
          </a:p>
        </p:txBody>
      </p:sp>
      <p:sp>
        <p:nvSpPr>
          <p:cNvPr id="1029" name="Shape 10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Kenyérkészítés eszközei minden háztartásban: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-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sütőteknő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-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kovászfa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-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kovászkeverő lapát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-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sütőabrosz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-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sütőlapát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-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teknővakaró</a:t>
            </a:r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Sütőteknő teknőlábon 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Szeremle, Bács-Kiskun m., 20. sz. eleje</a:t>
            </a:r>
            <a:endParaRPr/>
          </a:p>
        </p:txBody>
      </p:sp>
      <p:pic>
        <p:nvPicPr>
          <p:cNvPr id="1035" name="Shape 1035" descr="Sütőteknő teknőlábon (Szeremle, Bács-Kiskun m., 20. sz. eleje) Bp. Néprajzi Múzeum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00062" y="2500312"/>
            <a:ext cx="3692525" cy="2411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Shape 1036"/>
          <p:cNvSpPr txBox="1">
            <a:spLocks noGrp="1"/>
          </p:cNvSpPr>
          <p:nvPr>
            <p:ph type="body" idx="2"/>
          </p:nvPr>
        </p:nvSpPr>
        <p:spPr>
          <a:xfrm>
            <a:off x="4645025" y="2174875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Ebben kovászolnak, dagasztanak és érlelik a tésztát.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anya helyzete és feladatai a nagy- és kiscsaládban</a:t>
            </a: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Nagycsaládban gyakran a menyecskék közül, aki otthon maradt több kisgyerek ellátását is vállalta, hogy a többiek a mezőre mehessenek.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önálló kiscsaládban élő paraszt-, cseléd-, summás- stb. családoknál, az anya kisgyermekeivel szorosabb, kapcsolata volt, gyakran a mezőre is kivitte őket.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gyerekek munkára fogása kiskoruktól, elsősorban az anya feladata volt.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anya formálta a gyermekek magatartását, szellemi, vallási nevelésük is az ő feladata volt.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Kovászfa 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Keleti-Palócvidék</a:t>
            </a:r>
            <a:endParaRPr/>
          </a:p>
        </p:txBody>
      </p:sp>
      <p:pic>
        <p:nvPicPr>
          <p:cNvPr id="1042" name="Shape 1042" descr="Kovászfa (Keleti-Palócvidék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857250" y="2643187"/>
            <a:ext cx="3213100" cy="259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Shape 1043"/>
          <p:cNvSpPr txBox="1">
            <a:spLocks noGrp="1"/>
          </p:cNvSpPr>
          <p:nvPr>
            <p:ph type="body" idx="2"/>
          </p:nvPr>
        </p:nvSpPr>
        <p:spPr>
          <a:xfrm>
            <a:off x="4645025" y="2174875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kovász és a tészta érlelése idejére a sütőteknőre helyezik, hogy megakadályozza a tészta belekelését a sütőabroszba. </a:t>
            </a:r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Sütőabrosz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Két szél vászonból, többnyire ritkás, keskeny, piros pamutfonállal szőtt csíkokkal díszítve készült, esetleg más színű csíkkal vagy kockázva. Nagysága a teknőéhez igazodik. A teknő közepe táján keresztbe átfektetett kovászfával támasztották alá, hogy a sütőabrosz a kovászba ne ragadjon.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Néhol a sütőabroszt alkalmazták karácsonyi abroszként, hogy így biztosítsák a következő évi sikeres kenyérsütést.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 háztartásban általában 1–2 sütőabrosz volt.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Hódmezővásárhelyi monogramos kézzel szőtt sütőabrosz 19-20. sz. fordulójáról</a:t>
            </a:r>
            <a:endParaRPr/>
          </a:p>
        </p:txBody>
      </p:sp>
      <p:pic>
        <p:nvPicPr>
          <p:cNvPr id="1055" name="Shape 1055" descr="sütőabrosz hódmvhely 19-20. sz. monogrammo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214687" y="2000250"/>
            <a:ext cx="2932112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 10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Kenyérsütés menete</a:t>
            </a:r>
            <a:endParaRPr/>
          </a:p>
        </p:txBody>
      </p:sp>
      <p:sp>
        <p:nvSpPr>
          <p:cNvPr id="1061" name="Shape 10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háztartásban a kenyérkészítés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1–3 hetes időszakonként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többnyire kéthetenként 18–20 órát igényel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kenyérkészítés.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déltájban áztatják az erjesztő anyagot;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kovász érlelését, a dagasztást éjszakára időzítik;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ehhez, este szitálják a lisztet és kovászolnak, hajnali 2–3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óra körül dagasztanak;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- 5 körül vetik be a kemencébe. két órán át sütik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házi kenyérkészítés női munka. A dagasztást már nem bíró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öregek a kemence fűtésében, a bevetésben kaptak szerepet. 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Kenyér jelentősége</a:t>
            </a:r>
            <a:endParaRPr/>
          </a:p>
        </p:txBody>
      </p:sp>
      <p:sp>
        <p:nvSpPr>
          <p:cNvPr id="1067" name="Shape 10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kenyér alapvető táplálék a termékenység, a bőség szimbóluma.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siker biztosítása érdekében és a rontás elhárítására, a kenyérsütéshez számtalan előírás és tilalom járult.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országszerte általános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pénteki (különösen nagypénteki) tilalom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(a pénteki kenyér véres lesz, kővé válik, sír a kemencében).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pénteki, ill. nagypénteki kenyeret felhasználhatónak vélték különböző mágikus célokra (pl. vízbe fúlt megkeresése).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Tilalmas nap volt továbbá a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kedd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Kenyérsütési hiedelmek</a:t>
            </a:r>
            <a:endParaRPr/>
          </a:p>
        </p:txBody>
      </p:sp>
      <p:sp>
        <p:nvSpPr>
          <p:cNvPr id="1073" name="Shape 10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Dagasztás után cuppogtak a kenyérnek;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Kemencébe vetés után a sütő felemelte szoknyáját; a szakajtót felborították, stb.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Magasra nőjön, ezért kovászolás, dagasztás, bevetés előtt és után keresztet vetnek kés élével, sütőlapáttal stb. a tésztára, a kemence szájára; a kelni tett kenyérre ráolvastak stb.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Sok helyen szokás volt az egyik vagy mindegyik kenyérbe ujjal lyukat nyomni. Az így megjelölt kenyeret általában utolsónak hagyták, pl. alkalmasnak tartották tűzvész elhárítására.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Kenyér kelesztése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079" name="Shape 1079" descr="KENYÉRSÜTÉ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571625" y="1785937"/>
            <a:ext cx="5938837" cy="39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Shape 1084"/>
          <p:cNvSpPr txBox="1">
            <a:spLocks noGrp="1"/>
          </p:cNvSpPr>
          <p:nvPr>
            <p:ph type="title"/>
          </p:nvPr>
        </p:nvSpPr>
        <p:spPr>
          <a:xfrm>
            <a:off x="395287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Kenyér kemencébe vetése</a:t>
            </a:r>
            <a:endParaRPr/>
          </a:p>
        </p:txBody>
      </p:sp>
      <p:pic>
        <p:nvPicPr>
          <p:cNvPr id="1085" name="Shape 1085" descr="KENYÉR BEVETÉ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547812" y="1773237"/>
            <a:ext cx="565785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Kalácsfonó asszony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Szilvásszentmárton, Somogy m. 1931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091" name="Shape 1091" descr="sOMOGY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643062" y="2214562"/>
            <a:ext cx="5380037" cy="37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Karácsonyi asztal</a:t>
            </a:r>
            <a:br>
              <a:rPr lang="en-US" sz="3600" b="0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december 24. </a:t>
            </a:r>
            <a:endParaRPr/>
          </a:p>
        </p:txBody>
      </p:sp>
      <p:sp>
        <p:nvSpPr>
          <p:cNvPr id="1097" name="Shape 1097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nyelvterület nyugati,északi és déli részén volt szokás a karácsonyi asztal.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Egész kenyér a karácsonyi asztalon.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Gabona és egyéb magvak a szakajtóban.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Széna, szalma az asztal alatt.</a:t>
            </a:r>
            <a:endParaRPr/>
          </a:p>
        </p:txBody>
      </p:sp>
      <p:pic>
        <p:nvPicPr>
          <p:cNvPr id="1098" name="Shape 1098" descr="karácsonyi asztal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71500" y="1785937"/>
            <a:ext cx="3959225" cy="264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Asszony pólyába tekert csecsemővel 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20. sz. első fele, Ajak, Szabolcs m.</a:t>
            </a:r>
            <a:endParaRPr/>
          </a:p>
        </p:txBody>
      </p:sp>
      <p:pic>
        <p:nvPicPr>
          <p:cNvPr id="225" name="Shape 225" descr="Asszony pólyába tekert csecsemővel (20. sz. első fele, Ajak, Szabolcs m.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071812" y="2071687"/>
            <a:ext cx="3081337" cy="4068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Húsvét vasárnapi ételszentelés</a:t>
            </a:r>
            <a:endParaRPr/>
          </a:p>
        </p:txBody>
      </p:sp>
      <p:pic>
        <p:nvPicPr>
          <p:cNvPr id="1104" name="Shape 1104" descr="húsvéti ételszentelés Szabolcs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214687" y="1714500"/>
            <a:ext cx="2700337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Lakodalmi kalácsok</a:t>
            </a:r>
            <a:endParaRPr/>
          </a:p>
        </p:txBody>
      </p:sp>
      <p:pic>
        <p:nvPicPr>
          <p:cNvPr id="1110" name="Shape 1110" descr="LAKODALMI KALÁC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331912" y="1484312"/>
            <a:ext cx="2565400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Shape 1111" descr="LAKODALMI KALÁC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5219700" y="1412875"/>
            <a:ext cx="1749425" cy="251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Shape 1112" descr="LAKODALMI KALÁCS GYŐR SOPRON.jpg"/>
          <p:cNvPicPr preferRelativeResize="0"/>
          <p:nvPr/>
        </p:nvPicPr>
        <p:blipFill rotWithShape="1">
          <a:blip r:embed="rId5" cstate="screen">
            <a:alphaModFix/>
          </a:blip>
          <a:srcRect/>
          <a:stretch/>
        </p:blipFill>
        <p:spPr>
          <a:xfrm>
            <a:off x="3132137" y="4149725"/>
            <a:ext cx="2693987" cy="208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TEJFELDOLGOZÁS</a:t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Tehénfejés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123" name="Shape 1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istállós tartással a tehénfejés szinte kizárólagosan női munkává vált,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naponta reggel és este.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Tehén fejése lábujjhegyre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guggolva vagy ülve 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történik. A fejő mindig a tehén jobb oldalán helyezkedik el. A fejőedényt bal kezében tartja és másik kezével fej, gyakrabban a földre helyezi vagy a térdei közé szorítja és két kézzel fej. </a:t>
            </a:r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Tehénfejés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Guggolva fejés (Gyímes, v. Csík m.)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129" name="Shape 1129" descr="TEHÉNFEJÉ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124075" y="1916112"/>
            <a:ext cx="4886325" cy="4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Tehénfejés ülve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Rimóc, Nógrád vm.</a:t>
            </a:r>
            <a:endParaRPr/>
          </a:p>
        </p:txBody>
      </p:sp>
      <p:pic>
        <p:nvPicPr>
          <p:cNvPr id="1135" name="Shape 1135" descr="129. Tehénfejés, Rimóc (Nógrád vm.) – Selmeczi Kovács Attila felv. 1983. MTA Néprajzi Kutatóintézete, Budapest F 4045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286125" y="1928812"/>
            <a:ext cx="2994025" cy="439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Tehénnel, tejjel kapcsolatos hiedelmek</a:t>
            </a:r>
            <a:endParaRPr/>
          </a:p>
        </p:txBody>
      </p:sp>
      <p:sp>
        <p:nvSpPr>
          <p:cNvPr id="1141" name="Shape 1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boszorkányok egyik legfontosabb tevékenységi területe: tehén, ill. a tej megrontása, pl. tej elapadása, véres tej, tárgyakból tej fejése.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Előírások: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pl. kenyér késsel történő tejbe aprítását tiltották, nehogy kihasadozzon a tehén tőgye; a rontás megelőzésére sót kellett belehinteni.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Rontás gyanúja esetén a tejet a küszöbön, disznóvályúban fejszével, fejsze fokával vagy rózsafa (vadrózsa) ágával verték, napkelte előtt, szótlanul, hogy a rontónak fájjon, és rendbe hozza a bajt. </a:t>
            </a:r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Shape 1146"/>
          <p:cNvSpPr txBox="1">
            <a:spLocks noGrp="1"/>
          </p:cNvSpPr>
          <p:nvPr>
            <p:ph type="title"/>
          </p:nvPr>
        </p:nvSpPr>
        <p:spPr>
          <a:xfrm>
            <a:off x="428625" y="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Szent György napi hiedelmek és harmatszedés</a:t>
            </a:r>
            <a:br>
              <a:rPr lang="en-US" sz="36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147" name="Shape 1147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33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Szent György napján a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boszorkányok  rontása ellen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kifüstölték vagy kiforrázták a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Tejesköcsögöket, új köcsögfát.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00"/>
              </a:buClr>
              <a:buSzPts val="2400"/>
              <a:buFont typeface="Arial"/>
              <a:buChar char="-"/>
            </a:pPr>
            <a:r>
              <a:rPr lang="en-US" sz="2400" b="0" i="1" u="none" strike="noStrike" cap="none">
                <a:solidFill>
                  <a:srgbClr val="33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Harmatszedés</a:t>
            </a:r>
            <a:r>
              <a:rPr lang="en-US" sz="2400" b="0" i="0" u="none" strike="noStrike" cap="none">
                <a:solidFill>
                  <a:srgbClr val="33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lepedőt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húzogatnak a füvön napkelte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Előtt vagy éjfélkor.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33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Otthon a lepedőt kicsavarták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abrakba, a búzába, lisztbe,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köcsögbe; vagy a harmatos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füvet a tehénnek adták.</a:t>
            </a:r>
            <a:endParaRPr/>
          </a:p>
        </p:txBody>
      </p:sp>
      <p:pic>
        <p:nvPicPr>
          <p:cNvPr id="1148" name="Shape 1148" descr="harmatszedés szuhahuta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042987" y="1916112"/>
            <a:ext cx="3090862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Tejfeldolgozás</a:t>
            </a:r>
            <a:endParaRPr/>
          </a:p>
        </p:txBody>
      </p:sp>
      <p:sp>
        <p:nvSpPr>
          <p:cNvPr id="1154" name="Shape 1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Míg a juhtej feldolgozása a pásztorok feladata, addig a tehén és bivalytej feldolgozása a mindenkori gazdasszonyé.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Paraszti gyakorlatban a tej zsiradéka tejfelként összegyűlt az  aludttej tetején.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savanyú tejfelből készült a </a:t>
            </a: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vaj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míg az aludttej másik részéből lassú melegítéssel </a:t>
            </a: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túró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Dél-Kelet Erdélyben a tehéntejből összekevert, kissé savótlanított aludttej a </a:t>
            </a: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verttej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amelyből vajat is köpülnek, de túrót alig választanak ki. </a:t>
            </a:r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Vajköpülés</a:t>
            </a:r>
            <a:endParaRPr/>
          </a:p>
        </p:txBody>
      </p:sp>
      <p:sp>
        <p:nvSpPr>
          <p:cNvPr id="1160" name="Shape 11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fa köpülő általában dongákból összeállított, kivételesen egy darab fából faragott, vagy esztergályozott edény.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Cserép köpülők a Dél- és ÉK-Dunántúlon, a Duna–Tisza köze déli részén és az Észak Bánságban voltak használatosak.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köpülők verője hosszú nyél végére erősített, átlyuggatott, általában kerek, ritkán csillag alakú deszkalap.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Gyermek bölcsőben 20. sz. első fele 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Karcsa, Borsod-Abaúj-Zemplén m.</a:t>
            </a:r>
            <a:endParaRPr/>
          </a:p>
        </p:txBody>
      </p:sp>
      <p:pic>
        <p:nvPicPr>
          <p:cNvPr id="231" name="Shape 231" descr="Gyermek bölcsőben (20. sz. első fele, Karcsa, Borsod-Abaúj-Zemplén m.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071687" y="2000250"/>
            <a:ext cx="4770437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>
            <a:spLocks noGrp="1"/>
          </p:cNvSpPr>
          <p:nvPr>
            <p:ph type="title"/>
          </p:nvPr>
        </p:nvSpPr>
        <p:spPr>
          <a:xfrm>
            <a:off x="428625" y="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Vajköpülés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Kazár, Nógrád m.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166" name="Shape 1166" descr="VAJKÖPÜLÉS NÓGRÁ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928812" y="1571625"/>
            <a:ext cx="5157787" cy="399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Shape 1171"/>
          <p:cNvSpPr txBox="1">
            <a:spLocks noGrp="1"/>
          </p:cNvSpPr>
          <p:nvPr>
            <p:ph type="title"/>
          </p:nvPr>
        </p:nvSpPr>
        <p:spPr>
          <a:xfrm>
            <a:off x="428625" y="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Pásztorok karácsonyi vesszőhordása</a:t>
            </a:r>
            <a:endParaRPr/>
          </a:p>
        </p:txBody>
      </p:sp>
      <p:sp>
        <p:nvSpPr>
          <p:cNvPr id="1172" name="Shape 1172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vesszőt kötényével fogja meg a gazdasszony és megcsapkodja vele a pásztort.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F62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3" name="Shape 1173" descr="pásztorok vesszőhordása nógrádi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187450" y="2420937"/>
            <a:ext cx="3294062" cy="251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Shape 1174" descr="vesszohord.jpg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5292725" y="3068637"/>
            <a:ext cx="2755900" cy="30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TAKARÍTÁS</a:t>
            </a:r>
            <a:endParaRPr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Shape 11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Napi takarítás</a:t>
            </a:r>
            <a:endParaRPr/>
          </a:p>
        </p:txBody>
      </p:sp>
      <p:sp>
        <p:nvSpPr>
          <p:cNvPr id="1185" name="Shape 11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szobában 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reggel és este vízhintés után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seprés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a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konyhában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munka végeztével.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Seprés után, főleg nyáron, fellocsolás cserép vagy bádog locsoló segítségével, leggyakoribb minta a zsinórozáshoz hasonló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vizes nyolcas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nagy nyári munkák idején, mikor nem tartózkodtak a szobában a napi takarítás elmaradt. </a:t>
            </a:r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Alkalmi takarítás</a:t>
            </a:r>
            <a:endParaRPr/>
          </a:p>
        </p:txBody>
      </p:sp>
      <p:sp>
        <p:nvSpPr>
          <p:cNvPr id="1197" name="Shape 11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Szemeteléssel járó tevékenység utáni seprés, pl. minden egyes fűtés után a kemence szájának és ajtajának bemázolása vizes sárga agyaggal.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Alkalmi karbantartás</a:t>
            </a:r>
            <a:endParaRPr/>
          </a:p>
        </p:txBody>
      </p:sp>
      <p:sp>
        <p:nvSpPr>
          <p:cNvPr id="1203" name="Shape 12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2–3 évenként a kigödrösödött szoba földjét felássák, ló- és tehéntrágyával összekeverték, elegyengették, meglocsolták, pelyvával beszórták, majd egy-két nap ülepedés után ledöngölték furkóval, esetleg taposóbált is rendeztek. </a:t>
            </a:r>
            <a:endParaRPr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Shape 1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Nagytakarítás</a:t>
            </a:r>
            <a:endParaRPr/>
          </a:p>
        </p:txBody>
      </p:sp>
      <p:sp>
        <p:nvSpPr>
          <p:cNvPr id="1209" name="Shape 12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meszelés: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szobában, konyhában évente rendszerint kétszer,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húsvét előtt 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őszi terménybetakarítás után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ill. esetleg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búcsú előtt 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vagy még további egy-két alkalommal a megrongálódott tapasztás kiegészítése után teljes meszelés;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lakás földjének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tapasztása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pelyvás, lótrágyás sárral;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bútorok lemosása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átkenése, esetleg átfestése;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ágynemű váltása és mosása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Kamrát, padlást, istállót évente egyszer, betakarítás előtt, ill. nyáron tapasztják, meszelik. </a:t>
            </a:r>
            <a:endParaRPr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Shape 1214"/>
          <p:cNvSpPr txBox="1"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Takarításhoz kapcsolódó hiedelmek</a:t>
            </a:r>
            <a:endParaRPr/>
          </a:p>
        </p:txBody>
      </p:sp>
      <p:sp>
        <p:nvSpPr>
          <p:cNvPr id="1215" name="Shape 12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Általános volt, hogy a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szemetet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naplemente után nem vitték ki a házból (mert elvinnék a tehéntől a tejet, szerencsétlenség lenne a házban, nem menne férjhez a lány stb.) karácsonykor egész napra szólt a tilalom. </a:t>
            </a:r>
            <a:endParaRPr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Takarításhoz kapcsolódó hiedelmek</a:t>
            </a:r>
            <a:endParaRPr/>
          </a:p>
        </p:txBody>
      </p:sp>
      <p:sp>
        <p:nvSpPr>
          <p:cNvPr id="1221" name="Shape 12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„Kifelé seprés” tilalma, ha felravatalozott halott volt a háznál (ravatalozás), valamint karácsony este.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„befelé seprés” szerencsét hozott a házhoz.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Seprési tilalmak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vasárnap, aprószentek napja, újév, csirkekelés ideje, ha útra készülődik valaki, stb.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seprés önálló mágikus eljárás is volt: a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kifelé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vagy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körülseprés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mint féregűző, szórványosan mint gyógyító eljárás fordult elő (pl. megrontott tehén körülseprése).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szomszédból lopott szeméttel (saját szemétdombba rejtve) a hit szerint meg lehetett szerezni a szomszéd szerencséjét, tejhasznát, stb. </a:t>
            </a:r>
            <a:endParaRPr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 txBox="1">
            <a:spLocks noGrp="1"/>
          </p:cNvSpPr>
          <p:nvPr>
            <p:ph type="title"/>
          </p:nvPr>
        </p:nvSpPr>
        <p:spPr>
          <a:xfrm>
            <a:off x="684212" y="44370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TAPASZTÁS, MÁZOLÁS, PINGÁLÁS, MESZELÉS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NEMEK SZERINTI MUNKAMEGOSZTÁS</a:t>
            </a:r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Shape 12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Tapasztás</a:t>
            </a:r>
            <a:endParaRPr/>
          </a:p>
        </p:txBody>
      </p:sp>
      <p:sp>
        <p:nvSpPr>
          <p:cNvPr id="1232" name="Shape 12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falazatok külső és belső síkjának egyenetlenségeit, hézagait sárral töltötték ki.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tapasztást mázolással, meszeléssel tették ellenállóbbá. A külső tapasztás állandó, évenkénti legalább egyszeri gondos javítást igényelt. </a:t>
            </a:r>
            <a:endParaRPr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Shape 12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Mázolás</a:t>
            </a:r>
            <a:endParaRPr/>
          </a:p>
        </p:txBody>
      </p:sp>
      <p:sp>
        <p:nvSpPr>
          <p:cNvPr id="1245" name="Shape 12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tapasztott falfelületek porózus külső rétegének híg sárral, agyagos oldattal való kezelése.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mázolás szokását teljesen háttérbe szorította a 19. sz. folyamán általánossá vált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meszelés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hagyományos berendezésű, nyílttűzhelyes, szabadkéményes konyhák, a füstöskonyhák esetében továbbra is megmaradt a füstnek, koromnak kitett felületek mázolása.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mázolást általában a háziasszonyok maguk végezték. </a:t>
            </a:r>
            <a:endParaRPr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Pingálás, falfestés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251" name="Shape 12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Festékbe mártott meszelővel, ronggyal, gyapjúcsomóval, bundadarabbal.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Mértanias díszítések, gyakoriak a hullámvonalak és a párhuzamos csíkok, főként a konyhába és kamrába került, esetleg az istállóba, ill. a lakóháznak és pajtának az utca felé eső külső falára.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Virágmotívumos pingálás csak egyes területek parasztházain bontakozott ki, Innen a népi gyakorlat pingálás és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piktorolás.</a:t>
            </a:r>
            <a:endParaRPr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Shape 12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Eresz alatti csík „koszorú” befejezése </a:t>
            </a:r>
            <a:b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Homokmégy, Bács-Kiskun m., 1958</a:t>
            </a:r>
            <a:endParaRPr/>
          </a:p>
        </p:txBody>
      </p:sp>
      <p:pic>
        <p:nvPicPr>
          <p:cNvPr id="1257" name="Shape 1257" descr="Pingálás. Eresz alatti csík „koszorú” befejezése (Homokmégy, Bács-Kiskun m., 1958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000375" y="1714500"/>
            <a:ext cx="3279775" cy="471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Shape 12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Meszelés hiedelmei</a:t>
            </a:r>
            <a:endParaRPr/>
          </a:p>
        </p:txBody>
      </p:sp>
      <p:sp>
        <p:nvSpPr>
          <p:cNvPr id="1263" name="Shape 12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Holdfogytakor kell meszelni, hogy ne legyen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féreg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(patkány, svábbogár) a háznál.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Pl. Luca napján kell meszelni, hogy ne legyen dög; újévkor, hogy ne legyenek fejfájósak.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Bizonyos napokon tilos a meszelés, mert sok féreg lenne; így legáltalánosabban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holdtöltekor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de előfordul a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pénteki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és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áldozócsütörtöki tilalom 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féreg szomszédba küldése is lehetséges volt meszeléssel kapcsolatban: pl. a mészkeverő kanalat a szomszédba átdobták. 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Shape 126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KENDERMUNKA</a:t>
            </a:r>
            <a:endParaRPr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Shape 12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Kendermunka</a:t>
            </a:r>
            <a:endParaRPr/>
          </a:p>
        </p:txBody>
      </p:sp>
      <p:sp>
        <p:nvSpPr>
          <p:cNvPr id="1274" name="Shape 12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termelt kendert házilag dolgozták fel a parasztcsalád nőtagjai.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beérett kendert kézzel szaggatják ki a földből, majd áztatják, szárítják, törik és tisztítják, puhítják, fésülik, gerebenezik.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Tiszta rostokat fonják, motringolják, mossák.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szövéshez való előkészületként következik a fonalfelvetés, majd a láncfonalak szövőszékre való felhelyezése és ezután a szövés. </a:t>
            </a:r>
            <a:endParaRPr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Shape 12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Pünkösdi királynéjárás</a:t>
            </a:r>
            <a:endParaRPr/>
          </a:p>
        </p:txBody>
      </p:sp>
      <p:sp>
        <p:nvSpPr>
          <p:cNvPr id="1280" name="Shape 1280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kiskirálynőt magasra emelik a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6228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Kendermondóka kiséretében: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6228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„EKKORA LEGYEN A KENTEK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6228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KENDERE!”</a:t>
            </a:r>
            <a:endParaRPr/>
          </a:p>
        </p:txBody>
      </p:sp>
      <p:pic>
        <p:nvPicPr>
          <p:cNvPr id="1281" name="Shape 1281" descr="PÜNKÖSDI KIRÁLYNÉJÁRÁ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71500" y="1857375"/>
            <a:ext cx="4032250" cy="3081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Shape 12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Kendermunka</a:t>
            </a:r>
            <a:endParaRPr/>
          </a:p>
        </p:txBody>
      </p:sp>
      <p:sp>
        <p:nvSpPr>
          <p:cNvPr id="1287" name="Shape 12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kendernek hagyományos módon és eszközökkel való feldolgozása rendkívül idő- és munkaigényes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kendermunkára fordítandó idő 80%-a téli hónapokra esett. A kendermunka a család és a gazdaság textilszükségletét termelték meg.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fonók a lányok és legények találkozóhelyei és a közös játék, a mesélés, a szórakozás fontos alkalmai voltak. </a:t>
            </a:r>
            <a:endParaRPr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Shape 1305"/>
          <p:cNvSpPr txBox="1">
            <a:spLocks noGrp="1"/>
          </p:cNvSpPr>
          <p:nvPr>
            <p:ph type="body" idx="1"/>
          </p:nvPr>
        </p:nvSpPr>
        <p:spPr>
          <a:xfrm>
            <a:off x="457200" y="1125537"/>
            <a:ext cx="4040187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Állórokka </a:t>
            </a:r>
            <a:b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Ipolynagyfalu</a:t>
            </a:r>
            <a:endParaRPr/>
          </a:p>
        </p:txBody>
      </p:sp>
      <p:pic>
        <p:nvPicPr>
          <p:cNvPr id="1306" name="Shape 1306" descr="ÁLLÓROKKA IPOLYNAGYFALU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331912" y="2349500"/>
            <a:ext cx="1604962" cy="359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Shape 1307"/>
          <p:cNvSpPr txBox="1">
            <a:spLocks noGrp="1"/>
          </p:cNvSpPr>
          <p:nvPr>
            <p:ph type="body" idx="1"/>
          </p:nvPr>
        </p:nvSpPr>
        <p:spPr>
          <a:xfrm>
            <a:off x="4645025" y="1052512"/>
            <a:ext cx="4041775" cy="112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Fekvőrokka</a:t>
            </a:r>
            <a:b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Ipolybél, Hont m.</a:t>
            </a:r>
            <a:b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308" name="Shape 1308" descr="FEKVŐROKKA IPOLYBÉL HONT M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5076825" y="1916112"/>
            <a:ext cx="2441575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NŐI MUNKÁK</a:t>
            </a: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MELYEKET KIZÁRÓLAG VAGY ÁLTALÁBAN A NŐK VÉGEZNEK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női munkák köre ugyan időszakonként és közösségenként változhatott, de általában tipikus női munkák a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GYERMEK NEVELÉSÉN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kívül pl.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- KENDERMUNKÁK,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-  APRÓJÓSZÁG NEVELÉSE,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- KENYÉRSÜTÉS,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- FŐZÉS, SÜTÉS, STB. </a:t>
            </a:r>
            <a:endParaRPr sz="2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Női munkához  kultikus cselekedet, rítus is fűződhet,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női munkák többnyire a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beltelekhez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kötöttek. Nagyobb távolságra csak ritkán és sohasem tartósan mennek el a nők (pl.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piacra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Ezeket a munkákat férfiaknak végezni szégyen, Ha egyedül marad a férfi, akkor </a:t>
            </a:r>
            <a:r>
              <a:rPr lang="en-US" sz="20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szívesség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ből vagy pénzért végzik rokonok, idegenek (pl. mosás, főzés stb.). 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Shape 13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Fonalsodrás</a:t>
            </a:r>
            <a:r>
              <a:rPr lang="en-US" sz="40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40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Szék, Szolnok Doboka vm.</a:t>
            </a:r>
            <a:br>
              <a:rPr lang="en-US" sz="36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314" name="Shape 1314" descr="FONAL SODRÁSA sZÉK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286125" y="2071687"/>
            <a:ext cx="2703512" cy="4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Shape 13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Fonó lány festmény </a:t>
            </a:r>
            <a:br>
              <a:rPr lang="en-US" sz="36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20. sz. eleje</a:t>
            </a:r>
            <a:r>
              <a:rPr lang="en-US" sz="36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320" name="Shape 1320" descr="FONÓ LÁNY 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928937" y="2000250"/>
            <a:ext cx="3297237" cy="44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Szövés</a:t>
            </a:r>
            <a:endParaRPr/>
          </a:p>
        </p:txBody>
      </p:sp>
      <p:sp>
        <p:nvSpPr>
          <p:cNvPr id="1326" name="Shape 13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szövés az asszonyok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téli munkája 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volt, a lányok többnyire fontak, hímeztek.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Szövőszéken szőttek a vásznat, vastagabbat zsáknak, vékonyabbat ruhaneműre.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szövőszék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két hónapon át 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volt felállítva, melyen az asszony minden nap szőtt, gyakran éjfélig.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Shape 13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Szövőszék munkában. A balassagyarmati múzeum Palócházában 20. sz. eleje</a:t>
            </a:r>
            <a:endParaRPr/>
          </a:p>
        </p:txBody>
      </p:sp>
      <p:pic>
        <p:nvPicPr>
          <p:cNvPr id="1332" name="Shape 1332" descr="Szövőszék munkában. A balassagyarmati múzeum Palócházában állították fel (20. sz. eleje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286125" y="2000250"/>
            <a:ext cx="3251200" cy="44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Shape 13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Népművészeti Galéria Hevesen</a:t>
            </a:r>
            <a:endParaRPr/>
          </a:p>
        </p:txBody>
      </p:sp>
      <p:pic>
        <p:nvPicPr>
          <p:cNvPr id="1338" name="Shape 1338" descr="szövőszék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928812" y="1928812"/>
            <a:ext cx="4679950" cy="350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Shape 13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Hímzés</a:t>
            </a:r>
            <a:endParaRPr/>
          </a:p>
        </p:txBody>
      </p:sp>
      <p:sp>
        <p:nvSpPr>
          <p:cNvPr id="1344" name="Shape 13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hímzést a paraszti szóhasználat gyakran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varrás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nak nevezi és varrónak a hímzőt.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19. sz. elejétől rohamosan megnőtt az igény a család nőtagjainak munkájával előállított hímzésekre és szőttesekre.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Volt, ahol jelentéktelen maradt, másutt azonban az egész szobabelsőt és a viseletet meghatározta.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Shape 13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Kalotaszegi szobabelső </a:t>
            </a:r>
            <a:br>
              <a:rPr lang="en-US" sz="40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350" name="Shape 1350" descr="KALOTASZEGI VISELE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571750" y="1714500"/>
            <a:ext cx="3527425" cy="4383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Shape 13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Vászonhímzés</a:t>
            </a:r>
            <a:endParaRPr/>
          </a:p>
        </p:txBody>
      </p:sp>
      <p:sp>
        <p:nvSpPr>
          <p:cNvPr id="1356" name="Shape 13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Len-, kender-, pamutvászonra, gyolcsra, ritkábban valamilyen gyári szövetre varrnak s a ház öltözetét, kisebb mértékben a testi ruhákat díszítik.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Készítői és használói is a parasztasszonyok, lányok, akik között vannak specialisták is.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magyar népi vászonhímzéseken a hímzés általában zárt csíkot alkot (kivált az ágyi ruhákon, de pl. a kötényeken, ingujjakon, kézelőkön is), ami mellett, fölött a díszítetlen alapanyag bőven érvényesül.</a:t>
            </a:r>
            <a:endParaRPr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Shape 13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Hímzett tárgyak</a:t>
            </a:r>
            <a:endParaRPr/>
          </a:p>
        </p:txBody>
      </p:sp>
      <p:sp>
        <p:nvSpPr>
          <p:cNvPr id="1362" name="Shape 13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Főkötő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Ingek, kötények, pruszlikok, ujjasok, gatyák, zsebkendők, stb.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Párnahéjak, párnavégek, dunnavégek, lepedők, abroszok, kendőfélékre, melyeket vagy a rúdra, vagy szegre, vagy a törülközőtartóra tettek.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Speciális ünnepi alkalmakra készülte komakendők, vőfélykendők, násznagykendők, mosdató kendők és mások.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Shape 1367"/>
          <p:cNvSpPr txBox="1"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Hímző lányok az asztalsaroknál </a:t>
            </a:r>
            <a:br>
              <a:rPr lang="en-US" sz="28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Kalotaszentkirály, Kolozs m. 1913</a:t>
            </a:r>
            <a:r>
              <a:rPr lang="en-US" sz="40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368" name="Shape 1368" descr="Kalotaszentkirály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500187" y="1928812"/>
            <a:ext cx="6119812" cy="35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FÉRFI MUNKÁK</a:t>
            </a: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MELYEKET ÁLTALÁBAN FÉRFIAK VÉGEZNEK</a:t>
            </a:r>
            <a:r>
              <a:rPr lang="en-US" sz="20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férfimunkák többnyire a férfi nagyobb erejére, teherbírására épül.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</a:t>
            </a:r>
            <a:r>
              <a:rPr lang="en-US" sz="20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VETÉS,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CSÉPLÉS,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NYOMTATÁS,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FOGATTAL VÉGZETT MUNKA (SZÁNTÁS, VETÉS, FUVAROZÁS STB.),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HÁZÉPÍTÉS LEGTÖBB MUNKÁJA,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LÁBAS JÓSZÁGGAL VALÓ BÁNÁS STB.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férfiak munkájuk színhelyét a nagyobb távolság vagy a munka jellege miatt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többnyire fogattal közelítik meg.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férfimunkák üzemhelye inkább a beltelektől távolabb eső </a:t>
            </a:r>
            <a:r>
              <a:rPr lang="en-US" sz="20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tanya, kert, határ </a:t>
            </a:r>
            <a:endParaRPr sz="2000" b="1" i="1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Shape 13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Tiszafüredi 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hímzett dísztörülközők</a:t>
            </a:r>
            <a:endParaRPr/>
          </a:p>
        </p:txBody>
      </p:sp>
      <p:pic>
        <p:nvPicPr>
          <p:cNvPr id="1374" name="Shape 1374" descr="dísztörülközők Tiszafüre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357437" y="1928812"/>
            <a:ext cx="4751387" cy="356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Shape 13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Hímzett bársony mellény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Bogács, Borsod-Abaúj-Zemplén m., 19. sz. vége</a:t>
            </a:r>
            <a:r>
              <a:rPr lang="en-US" sz="32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380" name="Shape 1380" descr="BÁRSONY MELLÉN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195512" y="2205037"/>
            <a:ext cx="4284662" cy="38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Shape 13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Varrás</a:t>
            </a:r>
            <a:endParaRPr/>
          </a:p>
        </p:txBody>
      </p:sp>
      <p:sp>
        <p:nvSpPr>
          <p:cNvPr id="1398" name="Shape 13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Parasztasszonyok a saját készítésű kender- vagy lenvászonból maga varrta családtagjai vászonneműit.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Helyenként ügyesebb asszonyok másoknak is készítettek vászon ruhadarabokat, leggyakrabban élelmiszerért (liszt, tojás stb.) vagy munkáért (kapálás stb.), pénzért.</a:t>
            </a:r>
            <a:endParaRPr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Shape 14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Varrogatás a boglyakemence padkáján 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Konyár, Hajdú-Bihar megye 1965 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404" name="Shape 1404" descr="26. Varrogatás a boglyakemence padkáján. Konyár (Hajdú-Bihar megye). Molnár Balázs felvétele, 1965 (Néprajzi Múzeum, Budapest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071812" y="1928812"/>
            <a:ext cx="327025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Shape 14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Ráncolt alsószoknya</a:t>
            </a:r>
            <a:endParaRPr/>
          </a:p>
        </p:txBody>
      </p:sp>
      <p:sp>
        <p:nvSpPr>
          <p:cNvPr id="1416" name="Shape 14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szegett alsószoknyák szabása, varrása többnyire otthon történt. Az általában 4-5 szél (kb. 4-5 m), de akár 10 szeles anyagot széles gallérba varrták be, az anyagot beráncolták. A gallérba varrás után lerakták, majd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tüzes vasalóval 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tették tartóssá a ráncokat.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megkötőt,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cigánymadzagot 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cigányszátván 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szőtték, vagy később boltban vett pertlit használtak. </a:t>
            </a:r>
            <a:endParaRPr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Shape 14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Kelengye</a:t>
            </a:r>
            <a:endParaRPr/>
          </a:p>
        </p:txBody>
      </p:sp>
      <p:sp>
        <p:nvSpPr>
          <p:cNvPr id="1476" name="Shape 14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Elsősorban vászonneműből állt: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viselőruhák, díszpárnák, ágytakarók, lepedők, szalmazsák és derékalj, kendők, abroszok, továbbá törülközők, tarisznyák, zsákok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kelengye nagy anyagi terhet jelentett a lányos háznál. Többfelé mondták is, hogy „ahány lánya volt, annyiszor égett le a háza”. Válás esetén a kelengyét az asszony magával vihette. </a:t>
            </a:r>
            <a:endParaRPr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 txBox="1">
            <a:spLocks noGrp="1"/>
          </p:cNvSpPr>
          <p:nvPr>
            <p:ph type="title"/>
          </p:nvPr>
        </p:nvSpPr>
        <p:spPr>
          <a:xfrm>
            <a:off x="395287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menyasszony szekrénybe készített kelengyéje 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Buzsák, Somogy m.</a:t>
            </a:r>
            <a:endParaRPr/>
          </a:p>
        </p:txBody>
      </p:sp>
      <p:pic>
        <p:nvPicPr>
          <p:cNvPr id="1482" name="Shape 1482" descr="A menyasszony szekrénybe készített kelengyéje (Buzsák, Somogy m.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857500" y="1857375"/>
            <a:ext cx="3408362" cy="450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Shape 148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MOSÁS</a:t>
            </a:r>
            <a:endParaRPr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Lugzás, szapulás</a:t>
            </a:r>
            <a:endParaRPr/>
          </a:p>
        </p:txBody>
      </p:sp>
      <p:sp>
        <p:nvSpPr>
          <p:cNvPr id="1493" name="Shape 14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szennyes ruhát nedvesen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kád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ba,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sajtár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 rakják, tetejére durva szövésű vásznat terítenek s ebbe szitált fahamut tesznek.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kádat, amelynek az alján lyuk van, lábra (lúgzóláb) állítják, a lyuk alá kis dézsát helyeznek, s felülről a hamura forró vizet öntenek, ami alul kifolyik. Ismét felforrósítják s a hamura felöntik. Egész napon át öntözgetik.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Mosáshoz az Alföld szikes vidékein, főleg szikes tavak vidékén a múlt században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sziksó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söpörtek, és abból készítették a lúgot. A sziksót szekerezve árulták, és terményért cserélték.</a:t>
            </a:r>
            <a:endParaRPr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Vízmelegítés mosáshoz szabad tűz mellé rakott korsókban Rév, Bihar m.</a:t>
            </a:r>
            <a:endParaRPr/>
          </a:p>
        </p:txBody>
      </p:sp>
      <p:pic>
        <p:nvPicPr>
          <p:cNvPr id="1499" name="Shape 1499" descr="Vízmelegítés mosáshoz szabad tűz mellé rakott korsókban (Rév, v. Bihar m.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643187" y="2143125"/>
            <a:ext cx="3132137" cy="35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FÉRFI-NŐI MUNKÁK</a:t>
            </a:r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000" b="0" i="0" u="none">
                <a:solidFill>
                  <a:srgbClr val="0E11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0" i="0" u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beltelek női munkáiba a férfiak alkalmilag, kapcsolódtak be, csak télen végeztek ház körüli munkát.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A két nem munkáinak szerszámanyaga is elkülönül.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A két nem munkái pl. az I. és II. világháborúban a frontra vitt férfiak miatt jelentősen keveredtek.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A mezőgazdasági munkák a 20. században, ahol a férfiak iparban dolgoztak, a nőkre maradtak.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A ház körüli kert művelése, kapálás, stb. mindkét nemre tartozó munka.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A házépítésnél: falrakás, sárcsinálás, gerendák faragása stb. férfimunka; tapasztás, meszelés, mázolás stb. női munka.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Shape 1504"/>
          <p:cNvSpPr txBox="1">
            <a:spLocks noGrp="1"/>
          </p:cNvSpPr>
          <p:nvPr>
            <p:ph type="title"/>
          </p:nvPr>
        </p:nvSpPr>
        <p:spPr>
          <a:xfrm>
            <a:off x="395287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Mosás sulyokkal</a:t>
            </a:r>
            <a:endParaRPr/>
          </a:p>
        </p:txBody>
      </p:sp>
      <p:sp>
        <p:nvSpPr>
          <p:cNvPr id="1505" name="Shape 15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kilúgozott ruhából lehetőleg patak, folyó, tó tiszta bő vízében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mosósulyokkal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verik ki a lúgot: a gyakran vízbe mártogatott vászon neműt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lapos terméskövön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(pl. Erdélyben), a vízen átfektetett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mosódeszká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(pl. Dél-Dunántúlon), általánosabban négylábú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mosószék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sulykolják, amíg szürkés, lúgos levet ereszt. </a:t>
            </a:r>
            <a:endParaRPr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Shape 15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Mosás a patakban 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Szádelő, Abaúj-Torna m.</a:t>
            </a:r>
            <a:endParaRPr/>
          </a:p>
        </p:txBody>
      </p:sp>
      <p:pic>
        <p:nvPicPr>
          <p:cNvPr id="1511" name="Shape 1511" descr="Mosás a patakban (Szádelő, v. Abaúj-Torna m.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143250" y="2143125"/>
            <a:ext cx="28575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Shape 15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Mosás télen a boglyakemence mellett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Komádi, Hajdú-Bihar megye 1960 </a:t>
            </a:r>
            <a:endParaRPr/>
          </a:p>
        </p:txBody>
      </p:sp>
      <p:pic>
        <p:nvPicPr>
          <p:cNvPr id="1517" name="Shape 1517" descr="27. Mosás télen a boglyakemence mellett. Komádi (Hajdú-Bihar megye). Molnár Balázs felvétele, 1960 (Néprajzi Múzeum, Budapest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786062" y="1857375"/>
            <a:ext cx="3016250" cy="377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Shape 15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Mosás hiedelmei</a:t>
            </a:r>
            <a:endParaRPr/>
          </a:p>
        </p:txBody>
      </p:sp>
      <p:sp>
        <p:nvSpPr>
          <p:cNvPr id="1523" name="Shape 15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Általánosan tilos volt a mosás, mángorlás, vasalás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pénteken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vasárnap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és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egyházi ünnepeken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Luca napján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Borbála napján 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tilos volt a mosás ezenkívül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halottak heté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 (nov. első hete).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Karácsonyi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tizenketted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 nem száradhat ruha a padláson, mert sok állat döglene a következő évben.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lúg szennyesre öntésekor utána kell köpni, hogy a ruha fehér legyen (Szatmár m.) </a:t>
            </a: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Shape 15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ASSZONYI MUNKÁK HÁZON KÍVÜL</a:t>
            </a:r>
            <a:endParaRPr/>
          </a:p>
        </p:txBody>
      </p:sp>
      <p:sp>
        <p:nvSpPr>
          <p:cNvPr id="1529" name="Shape 15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HÁZ KÖRÜLI ÁLLATOK ELLÁTÁSA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KERTI MUNKA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MEZEI MUNKA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GYÜJTÖGETÉS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CIPEKEDÉS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PIACOZÁS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Shape 15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Falusi udvar állatai</a:t>
            </a:r>
            <a:endParaRPr/>
          </a:p>
        </p:txBody>
      </p:sp>
      <p:pic>
        <p:nvPicPr>
          <p:cNvPr id="1535" name="Shape 1535" descr="FALUSI UDVAR ÁLLATAI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900112" y="1916112"/>
            <a:ext cx="7158037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Shape 15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Baromfi udvar</a:t>
            </a:r>
            <a:endParaRPr/>
          </a:p>
        </p:txBody>
      </p:sp>
      <p:pic>
        <p:nvPicPr>
          <p:cNvPr id="1541" name="Shape 1541" descr="baromfiudvar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857375" y="1857375"/>
            <a:ext cx="5472112" cy="358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Shape 1546"/>
          <p:cNvSpPr txBox="1">
            <a:spLocks noGrp="1"/>
          </p:cNvSpPr>
          <p:nvPr>
            <p:ph type="title"/>
          </p:nvPr>
        </p:nvSpPr>
        <p:spPr>
          <a:xfrm>
            <a:off x="395287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Libatömő asszony </a:t>
            </a: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Bogács, Borsod vm.1929. </a:t>
            </a:r>
            <a:endParaRPr/>
          </a:p>
        </p:txBody>
      </p:sp>
      <p:pic>
        <p:nvPicPr>
          <p:cNvPr id="1547" name="Shape 1547" descr="149. Libatömő asszony, Bogács (Borsod vm.) – Gönyey [Ébner] Sándor felv. 1929. Néprajzi Múzeum, Budapest F 6159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714625" y="2428875"/>
            <a:ext cx="3582987" cy="248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Shape 15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Lucázás</a:t>
            </a:r>
            <a:endParaRPr/>
          </a:p>
        </p:txBody>
      </p:sp>
      <p:sp>
        <p:nvSpPr>
          <p:cNvPr id="1553" name="Shape 1553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Fiúgyerekek házról-házra jártak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Szalmára térdepelve énekeltek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szalmát a gazdasszony a tyúkok alá vitte, hogy többet tojjanak</a:t>
            </a:r>
            <a:endParaRPr/>
          </a:p>
        </p:txBody>
      </p:sp>
      <p:pic>
        <p:nvPicPr>
          <p:cNvPr id="1554" name="Shape 1554" descr="Luca napi kotyolás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285875" y="1428750"/>
            <a:ext cx="2735262" cy="398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Shape 15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Két Boldogasszony közötti idő </a:t>
            </a:r>
            <a:br>
              <a:rPr lang="en-US" sz="24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Nagyboldogasszony (augusztus 15.)</a:t>
            </a:r>
            <a:br>
              <a:rPr lang="en-US" sz="24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Kisboldogasszony (szeptember 8.)</a:t>
            </a:r>
            <a:endParaRPr/>
          </a:p>
        </p:txBody>
      </p:sp>
      <p:sp>
        <p:nvSpPr>
          <p:cNvPr id="1560" name="Shape 15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Szerencsés időszaknak tekintették az asszonyi munkát illetően.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A500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Ilyenkor ültették a tyúkokat, hogy jó tojók legyenek és az összes tojásukat kiköltsék.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A500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A5002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Az ebben az időszakban tojt tojásokat összegyűjtötték, mert úgy vélték, hogy sokáig elállnak.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munka megítélése</a:t>
            </a:r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Mindkét nem legfőbb értékmérője, hogy az illető „jó dolgos-e?”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F6228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munkában elért sikerek egész életre szóló élményt jelentettek.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F6228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Számtalan vallási és mágikus szokás kapcsolódik a nagy munkák kezdetéhez.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F6228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közösen végzet munkákat közösen ünnepelték meg.</a:t>
            </a:r>
            <a:endParaRPr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Shape 15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Virágoskert</a:t>
            </a:r>
            <a:endParaRPr/>
          </a:p>
        </p:txBody>
      </p:sp>
      <p:sp>
        <p:nvSpPr>
          <p:cNvPr id="1566" name="Shape 15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Elterjedtek a rezeda, rozmaring, később a muskátli.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paraszti virágoskert csak a 20. században vált általánossá a magyar nyelvterületen. Elterjedt bazsarózsa, gyöngyvirág, margaréta, nefelejcs, orgona, őszirózsa, tubarózsa.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Shape 15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Virágoskert</a:t>
            </a:r>
            <a:endParaRPr/>
          </a:p>
        </p:txBody>
      </p:sp>
      <p:pic>
        <p:nvPicPr>
          <p:cNvPr id="1572" name="Shape 1572" descr="virágosker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851150" y="1600200"/>
            <a:ext cx="34417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Shape 15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Gyümölcsszedés 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Csömör, Pest-Pilis-Solt-Kiskun m.1937. </a:t>
            </a:r>
            <a:endParaRPr/>
          </a:p>
        </p:txBody>
      </p:sp>
      <p:pic>
        <p:nvPicPr>
          <p:cNvPr id="1578" name="Shape 1578" descr="95. Gyömölcsszedés, Csömör (Pest-Pilis-Solt-Kiskun vm.) – Gönyey Sándor felv. 1937. Néprajzi Múzeum, Budapest F 7741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286125" y="2071687"/>
            <a:ext cx="2803525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Shape 15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Teknőbölcsőt fején vivő, mezőre menő asszony 20. sz. első fele, Lakócsa, Somogy m.</a:t>
            </a:r>
            <a:endParaRPr/>
          </a:p>
        </p:txBody>
      </p:sp>
      <p:pic>
        <p:nvPicPr>
          <p:cNvPr id="1584" name="Shape 1584" descr="eknőbölcsőt fején vivő, mezőre menő asszony (20. sz. első fele, Lakócsa, Somogy m.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143250" y="1857375"/>
            <a:ext cx="2860675" cy="417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Shape 1589"/>
          <p:cNvSpPr txBox="1">
            <a:spLocks noGrp="1"/>
          </p:cNvSpPr>
          <p:nvPr>
            <p:ph type="title"/>
          </p:nvPr>
        </p:nvSpPr>
        <p:spPr>
          <a:xfrm>
            <a:off x="395287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Szénát forgató asszonyok 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Vista, Kolozs m., </a:t>
            </a:r>
            <a:endParaRPr/>
          </a:p>
        </p:txBody>
      </p:sp>
      <p:pic>
        <p:nvPicPr>
          <p:cNvPr id="1590" name="Shape 1590" descr="VI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214687" y="2000250"/>
            <a:ext cx="2903537" cy="40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Shape 1595"/>
          <p:cNvSpPr txBox="1"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Kapálásból hazatérő házaspár</a:t>
            </a:r>
            <a:r>
              <a:rPr lang="en-US" sz="4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Hont. Hont m.</a:t>
            </a:r>
            <a:endParaRPr/>
          </a:p>
        </p:txBody>
      </p:sp>
      <p:pic>
        <p:nvPicPr>
          <p:cNvPr id="1596" name="Shape 1596" descr="Kapálásból hazatérők, Hont (Hont vm.) – Paládi-Kovács Attila felv. 1975. MTA Néprajzi Kutatóintézete, Budapest F 415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857500" y="1500187"/>
            <a:ext cx="3514725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Shape 16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Sarlós aratás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Szentgál, Veszprém m.</a:t>
            </a:r>
            <a:endParaRPr/>
          </a:p>
        </p:txBody>
      </p:sp>
      <p:pic>
        <p:nvPicPr>
          <p:cNvPr id="1602" name="Shape 1602" descr="Aratás sarlóval. szentgál veszprém m.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786062" y="1857375"/>
            <a:ext cx="3835400" cy="38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Shape 16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Aratóünnep 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Boldog, Pest m.</a:t>
            </a:r>
            <a:endParaRPr/>
          </a:p>
        </p:txBody>
      </p:sp>
      <p:pic>
        <p:nvPicPr>
          <p:cNvPr id="1608" name="Shape 1608" descr="ARATÓÜNNEP BOLDOG, PEST 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357312" y="1643062"/>
            <a:ext cx="6408737" cy="40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Shape 16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Székfűszedés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Átány, Heves m.</a:t>
            </a:r>
            <a:endParaRPr/>
          </a:p>
        </p:txBody>
      </p:sp>
      <p:pic>
        <p:nvPicPr>
          <p:cNvPr id="1614" name="Shape 1614" descr="Székfűszedés, Átány (Heves vm.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286125" y="2000250"/>
            <a:ext cx="288290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Shape 16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Tallózó asszony 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Debrecen, 1920-as évek</a:t>
            </a:r>
            <a:endParaRPr/>
          </a:p>
        </p:txBody>
      </p:sp>
      <p:pic>
        <p:nvPicPr>
          <p:cNvPr id="1620" name="Shape 1620" descr="Tallózó asszony (Debrecen, 1920-as évek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857500" y="1928812"/>
            <a:ext cx="3013075" cy="363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CSALÁDFORMÁK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NŐI MUNKÁBA NEVELŐDÉS</a:t>
            </a:r>
            <a:endParaRPr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Shape 16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Rőzsehordó öregasszony</a:t>
            </a:r>
            <a:endParaRPr/>
          </a:p>
        </p:txBody>
      </p:sp>
      <p:pic>
        <p:nvPicPr>
          <p:cNvPr id="1626" name="Shape 1626" descr="rőzseszedő 191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097212" y="1600200"/>
            <a:ext cx="294957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Shape 16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CIPEKEDÉS, TEHERHORDÁS</a:t>
            </a:r>
            <a:endParaRPr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Shape 16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TEHERHORDÁS</a:t>
            </a:r>
            <a:endParaRPr/>
          </a:p>
        </p:txBody>
      </p:sp>
      <p:sp>
        <p:nvSpPr>
          <p:cNvPr id="1637" name="Shape 16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Fejen hordás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Dunántúlon és az erdélyi medence középső részén volt szokás.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Háton való batyuzás 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Felföldön és az Alföld É-i részén, a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vállon vitt átalvető 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Erdélyben ismeretes.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Teherhordás eszközeinek zömét a nők használják, a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cipekedés elsősorban női munka.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Teherhordás eszközei változnak, cserélődnek, különösen az ajándékba, hozományba készített tárgyak pl.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edényhordó kendő, háti tarisznya, kasornya vízhordó rúd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stb.  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Shape 16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Batyuzás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Kazár, Nógrád m.</a:t>
            </a:r>
            <a:endParaRPr/>
          </a:p>
        </p:txBody>
      </p:sp>
      <p:pic>
        <p:nvPicPr>
          <p:cNvPr id="1643" name="Shape 1643" descr="Batyuzó asszony, Kazár (Nógrád vm.) Paládi-Kovács Attila felv. 1970. MTA Néprajzi Kutatóintézete, Budapest F 96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143250" y="1857375"/>
            <a:ext cx="3022600" cy="44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Shape 16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Fejen vitt véka 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Zala m.</a:t>
            </a:r>
            <a:endParaRPr/>
          </a:p>
        </p:txBody>
      </p:sp>
      <p:pic>
        <p:nvPicPr>
          <p:cNvPr id="1649" name="Shape 1649" descr="Fejen vitt véka, Tekenye (Zala vm.) – Paládi-Kovács Attila felv. 1971. MTA Néprajzi Kutatóintézete, Budapest F 125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786062" y="1428750"/>
            <a:ext cx="3311525" cy="485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Shape 165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PIACOZÁS</a:t>
            </a:r>
            <a:endParaRPr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Shape 16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Jászberényi piac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660" name="Shape 1660" descr="JÁSZBERÉNYI PIAC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785937" y="1571625"/>
            <a:ext cx="5816600" cy="450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Shape 16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Zöldségpiac 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Zenta, Bács-Bodrog m. 1972</a:t>
            </a:r>
            <a:endParaRPr/>
          </a:p>
        </p:txBody>
      </p:sp>
      <p:pic>
        <p:nvPicPr>
          <p:cNvPr id="1666" name="Shape 1666" descr="Zöldségpiac (Zenta, v. Bács-Bodrog m., 1972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857500" y="2357437"/>
            <a:ext cx="3636962" cy="237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Shape 16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Piacon</a:t>
            </a:r>
            <a:endParaRPr/>
          </a:p>
        </p:txBody>
      </p:sp>
      <p:pic>
        <p:nvPicPr>
          <p:cNvPr id="1672" name="Shape 1672" descr="Hunyadi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343150" y="2090737"/>
            <a:ext cx="44577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Shape 167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GYÓGYÍTÁS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642937" y="357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kislányok játékszerei</a:t>
            </a: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Babák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Főzőedények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Kicsinyített munkaeszközök</a:t>
            </a:r>
            <a:endParaRPr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Shape 1682"/>
          <p:cNvSpPr txBox="1">
            <a:spLocks noGrp="1"/>
          </p:cNvSpPr>
          <p:nvPr>
            <p:ph type="title"/>
          </p:nvPr>
        </p:nvSpPr>
        <p:spPr>
          <a:xfrm>
            <a:off x="428625" y="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Szemverés gyógyítása</a:t>
            </a:r>
            <a:br>
              <a:rPr lang="en-US" sz="40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683" name="Shape 1683" descr="szemverés gyógyítá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928937" y="1287462"/>
            <a:ext cx="2324100" cy="485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Shape 16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Szemen nőtt árpa lekaszálása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1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Fony, Borsod-Abaúj-Zemplén m. </a:t>
            </a: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689" name="Shape 1689" descr="szemen nőtt árpa lekaszálás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071687" y="1714500"/>
            <a:ext cx="5040312" cy="361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Shape 16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Füvesasszony </a:t>
            </a: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Hódmezővásárhely, Csongrád m.</a:t>
            </a:r>
            <a:endParaRPr/>
          </a:p>
        </p:txBody>
      </p:sp>
      <p:pic>
        <p:nvPicPr>
          <p:cNvPr id="1695" name="Shape 1695" descr="Füvesasszony (Hódmezővásárhely, Csongrád m.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000375" y="1857375"/>
            <a:ext cx="3005137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Shape 17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ASSZONYOK A TÁRSASMUNKÁKBAN</a:t>
            </a:r>
            <a:endParaRPr/>
          </a:p>
        </p:txBody>
      </p:sp>
      <p:sp>
        <p:nvSpPr>
          <p:cNvPr id="1701" name="Shape 17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FONÓ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KUKORICAFOSZTÓ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TOLLFOSZTÓ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SZÜRET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DISZNÓTOR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Shape 17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Fonó</a:t>
            </a:r>
            <a:endParaRPr/>
          </a:p>
        </p:txBody>
      </p:sp>
      <p:sp>
        <p:nvSpPr>
          <p:cNvPr id="1707" name="Shape 17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Közös munka − és szórakozási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alkalom volt az őszi behordástól a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farsang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végéig. Tilalmas  napok voltak, pl.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Luca napja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és az ünnepek 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fonó típusai :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asszony−, leány− és vegyes fonók. 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fonó lehetett: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házról−házra járó, kalákás, 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lányfonókat  a legények meghatározott időben kereshették fel. Párválasztó játékokat játszottak pl.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Kútba estem.., Fordulj  bolha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…, lényege a csókkal való kiváltás. 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Farsang idején a legények, rögtönzött vagy betanult jelenetekkel járták a fonókat. </a:t>
            </a:r>
            <a:endParaRPr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" name="Shape 1712" descr="fonó másolata (2) 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286000" y="2000250"/>
            <a:ext cx="5143500" cy="4160837"/>
          </a:xfrm>
          <a:prstGeom prst="rect">
            <a:avLst/>
          </a:prstGeom>
          <a:noFill/>
          <a:ln>
            <a:noFill/>
          </a:ln>
        </p:spPr>
      </p:pic>
      <p:sp>
        <p:nvSpPr>
          <p:cNvPr id="1713" name="Shape 17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Fonó</a:t>
            </a:r>
            <a:br>
              <a:rPr lang="en-US" sz="36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Vankóné Dudás Juli rajza</a:t>
            </a:r>
            <a:endParaRPr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Shape 17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Szentistváni fonó</a:t>
            </a:r>
            <a:br>
              <a:rPr lang="en-US" sz="40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719" name="Shape 1719" descr="ASSZONYOK FONNAL baz sZENTISTVÁ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786062" y="1571625"/>
            <a:ext cx="3505200" cy="431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Shape 17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Fiatalok a fonóban </a:t>
            </a:r>
            <a:br>
              <a:rPr lang="en-US" sz="36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Rimóc, Nógrád m.</a:t>
            </a:r>
            <a:r>
              <a:rPr lang="en-US" sz="40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725" name="Shape 1725" descr="FIATALOK A FONÓBAN rIMÓC, nÓGRÁ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928812" y="2214562"/>
            <a:ext cx="5535612" cy="393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Shape 17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Kukoricafosztó</a:t>
            </a:r>
            <a:endParaRPr/>
          </a:p>
        </p:txBody>
      </p:sp>
      <p:sp>
        <p:nvSpPr>
          <p:cNvPr id="1731" name="Shape 17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-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Őszi társasmunka, kukoricacsöveket megfosztották a levelétől.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Elnevezése: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tengerihántó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máléfejtő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bontó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-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résztvevőket általában meghívták, de például bácskában a kapura tűzött zöld gally jelezte a kukoricafosztás helyét.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-"/>
            </a:pP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Alakoskodással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tréfás jelenetekkel szórakoztatták fosztókat.  </a:t>
            </a:r>
            <a:endParaRPr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Shape 1736"/>
          <p:cNvSpPr txBox="1">
            <a:spLocks noGrp="1"/>
          </p:cNvSpPr>
          <p:nvPr>
            <p:ph type="title"/>
          </p:nvPr>
        </p:nvSpPr>
        <p:spPr>
          <a:xfrm>
            <a:off x="285750" y="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Kukoricafosztás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Hódmezővásárhelyen 1900-as években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737" name="Shape 1737" descr="KUKORICAFOSZTÁS cSONGRÁD 19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714500" y="2000250"/>
            <a:ext cx="5456237" cy="408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Csutkababa</a:t>
            </a:r>
            <a:endParaRPr/>
          </a:p>
        </p:txBody>
      </p:sp>
      <p:pic>
        <p:nvPicPr>
          <p:cNvPr id="289" name="Shape 289" descr="CSUTKABABA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643062" y="2000250"/>
            <a:ext cx="5688012" cy="201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Shape 17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Czencz János: 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Kukorica fosztás</a:t>
            </a:r>
            <a: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743" name="Shape 1743" descr="CENCZ JÁNOS KUKOIRICAFOSZTÁ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000375" y="1928812"/>
            <a:ext cx="2976562" cy="4068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Shape 1748"/>
          <p:cNvSpPr txBox="1">
            <a:spLocks noGrp="1"/>
          </p:cNvSpPr>
          <p:nvPr>
            <p:ph type="title"/>
          </p:nvPr>
        </p:nvSpPr>
        <p:spPr>
          <a:xfrm>
            <a:off x="714375" y="7143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Hollósy Simon:Tengerihántás</a:t>
            </a:r>
            <a: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749" name="Shape 1749" descr="HOLLÓSI SIMON TENGERIHÁNTÁ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214687" y="2143125"/>
            <a:ext cx="2898775" cy="4427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Shape 17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Kukoricafosztó 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Murakeresztúron</a:t>
            </a: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755" name="Shape 1755" descr="MURAKERESZTÚR FELIDÉZÉ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857375" y="2357437"/>
            <a:ext cx="5138737" cy="384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Shape 17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Kukorica betakarítás</a:t>
            </a:r>
            <a:endParaRPr/>
          </a:p>
        </p:txBody>
      </p:sp>
      <p:sp>
        <p:nvSpPr>
          <p:cNvPr id="1761" name="Shape 17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Kukorica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betakarító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gép</a:t>
            </a:r>
            <a:endParaRPr/>
          </a:p>
        </p:txBody>
      </p:sp>
      <p:pic>
        <p:nvPicPr>
          <p:cNvPr id="1762" name="Shape 1762" descr="KUKORICA BETAKARÍTÁ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348037" y="1916112"/>
            <a:ext cx="5153025" cy="387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Shape 17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Kukoricacsuhé</a:t>
            </a:r>
            <a:endParaRPr/>
          </a:p>
        </p:txBody>
      </p:sp>
      <p:sp>
        <p:nvSpPr>
          <p:cNvPr id="1768" name="Shape 17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Régen a csuhélevelek közül kiválogatták a szép fehér és puha darabokat, félretették, megszárították.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Téli estéken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széket, kosarat 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fontak belőle.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gyerekek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játékot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készítettek maguknak.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Legalkalmasabb az ún. lófogú kukorica, mert a levele hosszú, puha, selymes, fehér. </a:t>
            </a:r>
            <a:endParaRPr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Shape 17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Csuhézás</a:t>
            </a:r>
            <a:endParaRPr/>
          </a:p>
        </p:txBody>
      </p:sp>
      <p:sp>
        <p:nvSpPr>
          <p:cNvPr id="1774" name="Shape 17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csuhézás a Jászságban, a Dél-Dunántúlon és Hajdú-Biharban vált a legelterjedtebbé.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Székeket, dikókat 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fontak be így.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I. világháború után kezdtek el a csuhélevélből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lábtörlőt, kenyérkosarat, papucsot, szatyrot 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készíteni. </a:t>
            </a:r>
            <a:endParaRPr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Shape 17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Csuhészatyor</a:t>
            </a:r>
            <a:endParaRPr/>
          </a:p>
        </p:txBody>
      </p:sp>
      <p:pic>
        <p:nvPicPr>
          <p:cNvPr id="1780" name="Shape 1780" descr="CSUHÉSZATYO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424112" y="1919287"/>
            <a:ext cx="4295775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Shape 17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Szakajtókötés</a:t>
            </a:r>
            <a:endParaRPr/>
          </a:p>
        </p:txBody>
      </p:sp>
      <p:pic>
        <p:nvPicPr>
          <p:cNvPr id="1786" name="Shape 1786" descr="szakajtokotes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554162" y="1600200"/>
            <a:ext cx="603567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Shape 1791"/>
          <p:cNvSpPr txBox="1">
            <a:spLocks noGrp="1"/>
          </p:cNvSpPr>
          <p:nvPr>
            <p:ph type="title"/>
          </p:nvPr>
        </p:nvSpPr>
        <p:spPr>
          <a:xfrm>
            <a:off x="500062" y="357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Tollfosztó</a:t>
            </a:r>
            <a:endParaRPr/>
          </a:p>
        </p:txBody>
      </p:sp>
      <p:sp>
        <p:nvSpPr>
          <p:cNvPr id="1792" name="Shape 17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Az asszonyok, lányok társas munkája volt a téli időszakban. néhol még ma is 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Bérelt vagy meghívásra látogatott házaknál fosztottak.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 tollfosztó a közös szórakozás alkalmát is  jelenti. –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 Dunántúlon a tollfosztó vette át a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fonó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szerepét.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 farsangosok is a fonókat keresték fel.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 munka végeztével bálokat is tartottak.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Shape 17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Tollfosztás</a:t>
            </a:r>
            <a:endParaRPr/>
          </a:p>
        </p:txBody>
      </p:sp>
      <p:pic>
        <p:nvPicPr>
          <p:cNvPr id="1798" name="Shape 1798" descr="tol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214562" y="2000250"/>
            <a:ext cx="4697412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Rongybaba készítés menete</a:t>
            </a:r>
            <a:endParaRPr/>
          </a:p>
        </p:txBody>
      </p:sp>
      <p:pic>
        <p:nvPicPr>
          <p:cNvPr id="295" name="Shape 295" descr="RONGYBABA KÉSZÍTÉ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500187" y="1857375"/>
            <a:ext cx="6264275" cy="358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3" name="Shape 1803" descr="tollfosztas zalai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785937" y="1714500"/>
            <a:ext cx="5662612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4" name="Shape 18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Tollfosztó</a:t>
            </a:r>
            <a:endParaRPr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Shape 18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Szüret</a:t>
            </a:r>
            <a:endParaRPr/>
          </a:p>
        </p:txBody>
      </p:sp>
      <p:sp>
        <p:nvSpPr>
          <p:cNvPr id="1810" name="Shape 18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Char char="-"/>
            </a:pPr>
            <a:r>
              <a:rPr lang="en-US" sz="2800" b="0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parasztgazdaságban kölcsönös segítséggel  végzett társasmunka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Char char="-"/>
            </a:pPr>
            <a:r>
              <a:rPr lang="en-US" sz="2800" b="0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Bortermő vidékeken mulatságokat, szüreti elvonulásokat rendeztek.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Char char="-"/>
            </a:pPr>
            <a:r>
              <a:rPr lang="en-US" sz="2800" b="0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16–17. Sz. A szüret idejére a törvénykezés is szünetelt.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Char char="-"/>
            </a:pPr>
            <a:r>
              <a:rPr lang="en-US" sz="2800" b="0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szüret időpontja a 18–19. században jeles naphoz kötődött </a:t>
            </a:r>
            <a:r>
              <a:rPr lang="en-US" sz="2800" b="0" i="1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Szent Mihálytól (szept. 29.)</a:t>
            </a:r>
            <a:r>
              <a:rPr lang="en-US" sz="2800" b="0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Simon–Júdás (okt. 28.)</a:t>
            </a:r>
            <a:r>
              <a:rPr lang="en-US" sz="2800" b="0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napjáig. 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Char char="-"/>
            </a:pPr>
            <a:r>
              <a:rPr lang="en-US" sz="2800" b="0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Szüreti szokások: szüreti koszorú, felvonulás, bál.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Shape 1815"/>
          <p:cNvSpPr txBox="1">
            <a:spLocks noGrp="1"/>
          </p:cNvSpPr>
          <p:nvPr>
            <p:ph type="title"/>
          </p:nvPr>
        </p:nvSpPr>
        <p:spPr>
          <a:xfrm>
            <a:off x="714375" y="6429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Szőlőszedés</a:t>
            </a:r>
            <a:br>
              <a:rPr lang="en-US" sz="40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816" name="Shape 1816" descr="szőlőszedé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857375" y="1785937"/>
            <a:ext cx="5646737" cy="423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Shape 18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Puttonyba töltés</a:t>
            </a:r>
            <a:br>
              <a:rPr lang="en-US" sz="44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822" name="Shape 1822" descr="puttony tölté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928812" y="1857375"/>
            <a:ext cx="5703887" cy="380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Shape 18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Szüreti felvonulás </a:t>
            </a:r>
            <a:br>
              <a:rPr lang="en-US" sz="36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Vác környékén 1910</a:t>
            </a:r>
            <a:br>
              <a:rPr lang="en-US" sz="36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828" name="Shape 1828" descr="szüreti felvonulás Vác környéke 1910 k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071687" y="2357437"/>
            <a:ext cx="4981575" cy="3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Shape 18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Szilvalekvárfőzés 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Hódmezővásárhely, Csongrád m., 20. sz. eleje</a:t>
            </a:r>
            <a:endParaRPr/>
          </a:p>
        </p:txBody>
      </p:sp>
      <p:pic>
        <p:nvPicPr>
          <p:cNvPr id="1834" name="Shape 1834" descr="LEKVÁRFŐZÉ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331912" y="1844675"/>
            <a:ext cx="259080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5" name="Shape 1835" descr="SZILVAFŐZÉS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716462" y="2276475"/>
            <a:ext cx="3425825" cy="255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Shape 18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Disznótor</a:t>
            </a:r>
            <a:endParaRPr/>
          </a:p>
        </p:txBody>
      </p:sp>
      <p:sp>
        <p:nvSpPr>
          <p:cNvPr id="1841" name="Shape 18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-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Disznóölő szent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András napjá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tól (nov. 30.) A hideg idő beálltával kezdődtek a disznótorok és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farsang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végéig tartottak.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-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disznóölésnél segédkezőkön kívül a szomszédokat, közeli rokonokat is meghívták vacsorára.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-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disznótor legáltalánosabb étrendje: húsleves, húsos káposzta, frissen sült hús, hurka, kolbász.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-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Felkeresték a házakat a disznótori  k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ántálók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tréfás köszöntőkkel, a maskarás alakoskodók és „nyársdugók”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Shape 18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Perzselés</a:t>
            </a:r>
            <a:endParaRPr/>
          </a:p>
        </p:txBody>
      </p:sp>
      <p:pic>
        <p:nvPicPr>
          <p:cNvPr id="1847" name="Shape 1847" descr="perzselés_sZEGE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857375" y="2071687"/>
            <a:ext cx="5389562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Shape 18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Bélmosás</a:t>
            </a:r>
            <a:endParaRPr/>
          </a:p>
        </p:txBody>
      </p:sp>
      <p:pic>
        <p:nvPicPr>
          <p:cNvPr id="1853" name="Shape 1853" descr="belmosá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071687" y="2000250"/>
            <a:ext cx="5226050" cy="334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Shape 185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ASSZONYOK AZ ÜNNEPI SZOKÁSOKBAN, RÍTUSOKBAN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Kislány babával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Érsekcsanád, Pest m.</a:t>
            </a:r>
            <a:endParaRPr/>
          </a:p>
        </p:txBody>
      </p:sp>
      <p:pic>
        <p:nvPicPr>
          <p:cNvPr id="307" name="Shape 307" descr="1-178a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786062" y="1500187"/>
            <a:ext cx="352742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Shape 18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Asszonyfarsang</a:t>
            </a:r>
            <a:br>
              <a:rPr lang="en-US" sz="36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Szuhahuta, Heves m.</a:t>
            </a:r>
            <a:endParaRPr/>
          </a:p>
        </p:txBody>
      </p:sp>
      <p:pic>
        <p:nvPicPr>
          <p:cNvPr id="1864" name="Shape 1864" descr="ASSZONYFARSANG SZUHAHURTA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000250" y="1571625"/>
            <a:ext cx="5184775" cy="354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Shape 18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Keresztelő</a:t>
            </a:r>
            <a:endParaRPr/>
          </a:p>
        </p:txBody>
      </p:sp>
      <p:sp>
        <p:nvSpPr>
          <p:cNvPr id="1870" name="Shape 1870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0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keresztelőre a keresztanya és a bába mentek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Az újszülöttet cifra ruhába öltöztették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 keresztelőre menetszokták mondani: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</a:t>
            </a:r>
            <a:r>
              <a:rPr lang="en-US" sz="2400" b="1" i="1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Pogányt viszünk,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Keresztényt hozunk</a:t>
            </a:r>
            <a:r>
              <a:rPr lang="en-US" sz="24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!”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0066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871" name="Shape 1871" descr="3-159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857250" y="1428750"/>
            <a:ext cx="3384550" cy="413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Shape 18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Paszita, poszrik, komabál, csök, csöröglő</a:t>
            </a:r>
            <a:endParaRPr/>
          </a:p>
        </p:txBody>
      </p:sp>
      <p:sp>
        <p:nvSpPr>
          <p:cNvPr id="1877" name="Shape 1877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Szegényebbeknél keresztelő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napján tartott szerényebb megvendégelés </a:t>
            </a:r>
            <a:endParaRPr/>
          </a:p>
          <a:p>
            <a:pPr marL="0" marR="0" lvl="0" indent="-152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módosabb gazdáknál az ún. paszita, poszrik az első fiúgyermekeket illette meg.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F62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keresztelői lakoma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jellegzetes ételei: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Cukros-mézes pálinka, kalács.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878" name="Shape 1878" descr="keresztelőre érkező Hont 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000125" y="1643062"/>
            <a:ext cx="2916237" cy="42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Shape 18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Komabál 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Szenna, Somogy m.</a:t>
            </a:r>
            <a:endParaRPr/>
          </a:p>
        </p:txBody>
      </p:sp>
      <p:pic>
        <p:nvPicPr>
          <p:cNvPr id="1884" name="Shape 1884" descr="Komabál. Szenna (Somogy vm.) – Gönyey Sándor felv. 1934. Néprajzi Múzeum, Budapest F 69 41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571625" y="2071687"/>
            <a:ext cx="6162675" cy="399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Shape 18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Csigacsinálás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890" name="Shape 18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Lakodalmas háznál, a gazdasszonyok egész napos munkával készí a levesbe való </a:t>
            </a:r>
            <a:r>
              <a:rPr lang="en-US" sz="32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csigatésztá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csigacsinálás gyakran mulatsággal végződött, „eltapossák a csigát”.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Shape 18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Csigacsinálás Bükkzsércen</a:t>
            </a:r>
            <a:endParaRPr/>
          </a:p>
        </p:txBody>
      </p:sp>
      <p:pic>
        <p:nvPicPr>
          <p:cNvPr id="1896" name="Shape 1896" descr="bükkzsérc csigacsinálá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785937" y="1714500"/>
            <a:ext cx="5510212" cy="417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Shape 19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Lakodalmi gazdasszonyok Mezőkövesd, 1903</a:t>
            </a:r>
            <a:endParaRPr/>
          </a:p>
        </p:txBody>
      </p:sp>
      <p:pic>
        <p:nvPicPr>
          <p:cNvPr id="1902" name="Shape 1902" descr="lakodalmi gazdasszonyok Borsod m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692275" y="1844675"/>
            <a:ext cx="5908675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Shape 19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Lakodalmi konyha 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Buják, 1947</a:t>
            </a:r>
            <a:endParaRPr/>
          </a:p>
        </p:txBody>
      </p:sp>
      <p:pic>
        <p:nvPicPr>
          <p:cNvPr id="1908" name="Shape 1908" descr="lakodalmi konyha Nógréd m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476375" y="1700212"/>
            <a:ext cx="6340475" cy="454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Shape 19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Kásapénz. szakácsnék pénzt gyűjtenek a lakodalomban </a:t>
            </a:r>
            <a:b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Méra, v. Kolozs m.</a:t>
            </a:r>
            <a:endParaRPr/>
          </a:p>
        </p:txBody>
      </p:sp>
      <p:pic>
        <p:nvPicPr>
          <p:cNvPr id="1914" name="Shape 1914" descr="KÁSAPÉNZ MÉR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785937" y="1714500"/>
            <a:ext cx="5614987" cy="35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Shape 19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Kontyolás Kalotaszegen</a:t>
            </a:r>
            <a: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920" name="Shape 1920" descr="KONTYOLÁS mÉR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357437" y="1357312"/>
            <a:ext cx="3384550" cy="42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Sütés, főzés játékszerei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Char char="•"/>
            </a:pPr>
            <a:r>
              <a:rPr lang="en-US" sz="3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Maguk készítettek </a:t>
            </a:r>
            <a:r>
              <a:rPr lang="en-US" sz="36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sárkemencét, sársüteményt, sáredényeket, termésekből edényeket.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Char char="•"/>
            </a:pPr>
            <a:r>
              <a:rPr lang="en-US" sz="3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6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fazekasok készítettek játékedényeket, </a:t>
            </a:r>
            <a:r>
              <a:rPr lang="en-US" sz="3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felnőtt eszközök kicsinyített másait</a:t>
            </a:r>
            <a:endParaRPr/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Shape 192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IDŐS ASSZONYOK ÉLETE </a:t>
            </a:r>
            <a:endParaRPr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Shape 19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idős asszonyok élete</a:t>
            </a:r>
            <a:endParaRPr/>
          </a:p>
        </p:txBody>
      </p:sp>
      <p:sp>
        <p:nvSpPr>
          <p:cNvPr id="1931" name="Shape 19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idős asszonyok feladata volt, amíg munkaképesek voltak </a:t>
            </a:r>
            <a:r>
              <a:rPr lang="en-US" sz="26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söprögetés, rőzsegyűjtés</a:t>
            </a:r>
            <a:r>
              <a:rPr lang="en-US" sz="2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26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kisebb gyermekekre való vigyázás</a:t>
            </a:r>
            <a:r>
              <a:rPr lang="en-US" sz="2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nagymamák voltak a néphagyományok, a tradíció átadói.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idős asszonyok számára emellett egyre többet jelentett a </a:t>
            </a:r>
            <a:r>
              <a:rPr lang="en-US" sz="26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vallás</a:t>
            </a:r>
            <a:r>
              <a:rPr lang="en-US" sz="2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vallási szokások gyakorlása, a templomba járás, imádkozás, egyházi énekek éneklése, vallásos társulatokban való részvétel.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világi életben pedig egyre több idejük jutott a fiatalok megfigyelésére, kibeszélésére</a:t>
            </a: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Shape 19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Búcsúvezető előénekes</a:t>
            </a:r>
            <a:endParaRPr/>
          </a:p>
        </p:txBody>
      </p:sp>
      <p:pic>
        <p:nvPicPr>
          <p:cNvPr id="1937" name="Shape 1937" descr="búcsúvezető előéneke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143125" y="1714500"/>
            <a:ext cx="4895850" cy="35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Shape 19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Halottsiratás</a:t>
            </a:r>
            <a:endParaRPr/>
          </a:p>
        </p:txBody>
      </p:sp>
      <p:sp>
        <p:nvSpPr>
          <p:cNvPr id="1943" name="Shape 1943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6228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Vankóné Dudás Juli festménye</a:t>
            </a:r>
            <a:endParaRPr/>
          </a:p>
        </p:txBody>
      </p:sp>
      <p:pic>
        <p:nvPicPr>
          <p:cNvPr id="1944" name="Shape 1944" descr="halottsiratá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071687" y="1285875"/>
            <a:ext cx="40386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Shape 19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Halottkultusz</a:t>
            </a:r>
            <a:endParaRPr/>
          </a:p>
        </p:txBody>
      </p:sp>
      <p:sp>
        <p:nvSpPr>
          <p:cNvPr id="1950" name="Shape 1950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néphagyományban a halottakról való megemlékezés nem korlátozódott Mindenszentekre és Halottak napjára, vagy a halál utáni gyász  idejére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húsvéti ünnepkörben Krisztus halálának átélése évről évre közelebb vitte a hívő embereket a halál gondolatához, és ezzel együtt a feltámadáshoz.</a:t>
            </a:r>
            <a:endParaRPr/>
          </a:p>
        </p:txBody>
      </p:sp>
      <p:pic>
        <p:nvPicPr>
          <p:cNvPr id="1951" name="Shape 1951" descr="égő gyertyákkal, virágokkal díszített sírok halottak napjá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476375" y="1484312"/>
            <a:ext cx="2605087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Shape 19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Halott búcsúztatására érkező asszonyok Széken</a:t>
            </a:r>
            <a:endParaRPr/>
          </a:p>
        </p:txBody>
      </p:sp>
      <p:pic>
        <p:nvPicPr>
          <p:cNvPr id="1957" name="Shape 1957" descr="HALOTT BÚCSÚZTATÁSA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643187" y="2214562"/>
            <a:ext cx="4319587" cy="32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Shape 19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Asszonyok padja.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Kalotadámos, Kolozs m., 1979</a:t>
            </a:r>
            <a:endParaRPr/>
          </a:p>
        </p:txBody>
      </p:sp>
      <p:pic>
        <p:nvPicPr>
          <p:cNvPr id="1963" name="Shape 1963" descr="Asszonyok padja. Az asszonyok jellegzetes imádkozó tartásban (Kalotadámos, v. Kolozs m., 1979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286125" y="2143125"/>
            <a:ext cx="2790825" cy="38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Shape 196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ÖSSZEFOGLALÁS</a:t>
            </a:r>
            <a:endParaRPr/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Shape 1973"/>
          <p:cNvSpPr txBox="1"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Családban elfoglalt hely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Munkamegosztás, munkába nevelődés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Ismerkedés, udvarlás, férjhezmenetel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Háztartási munka: főzés, kenyérsütés, tejfeldolgozás, takarítás, mosogatás, mosás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Kerti, mezei munka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Cipekedés, piacozás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Társasmunkák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Részvétel az ünnepi szokásokban a vallási életben a hiedelmekben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Shape 19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NOHA TÖBBNYIRE A CSALÁDFŐ IRÁNYÍTOTT MINDENT ÉS MINDENKIT, UGYANAKKOR A HAGYOMÁNYOS MAGYAR PARASZTI ÉLETBEN A MINDENKORI ASSZONYOK  FELADATA VOLT, HOGY GONDOSKODJANAK CSALÁDJUK MINDENNAPI TESTI ÉS LELKI IGÉNYEIRŐL, KÖZVETLEN KÖRNYEZETÜK KARBANTARTÁSÁRÓL.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ŐK VOLTAK AZ ÉLET MINDEN TERÜLETÉN A HAGYOMÁNYOK FENNTARTÓI ÉS TOVÁBBADÓI.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Munkaeszközök</a:t>
            </a:r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Char char="•"/>
            </a:pPr>
            <a:r>
              <a:rPr lang="en-US" sz="36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Fonással, szövéssel kapcsolatos</a:t>
            </a:r>
            <a:r>
              <a:rPr lang="en-US" sz="3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kicsinyített munkaeszközöket, a nagyobb testvérek, apák, nagyapák faragták.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Char char="•"/>
            </a:pPr>
            <a:r>
              <a:rPr lang="en-US" sz="36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Guzsalyat, orsót, szövőszéket </a:t>
            </a:r>
            <a:r>
              <a:rPr lang="en-US" sz="3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kaptak emlékbe, szerelmi ajándékként az udvarló </a:t>
            </a:r>
            <a:r>
              <a:rPr lang="en-US" sz="36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legényektől</a:t>
            </a:r>
            <a:r>
              <a:rPr lang="en-US" sz="36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Utánzó játékszerek</a:t>
            </a:r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játékbölcső kukoricaszárból,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játékbölcső fából,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fából faragot játék gereblye,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agyagból gyúrt játékedények. </a:t>
            </a:r>
            <a:endParaRPr/>
          </a:p>
        </p:txBody>
      </p:sp>
      <p:pic>
        <p:nvPicPr>
          <p:cNvPr id="326" name="Shape 326" descr="GYERMEKJÁTÉKOK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572000" y="1268412"/>
            <a:ext cx="2644775" cy="549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KISLÁNYMUNKA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Leányok munkaalkalmai</a:t>
            </a:r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-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Házi házkörüli munkák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-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Mezei munkák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-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Bérmunka (napszámos, summás, cseléd)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-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Társas munkaalkalmak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(pl. fonó, kukoricafosztó, szilvafőzés)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NAGYCSALÁD</a:t>
            </a: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800" b="0" i="1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nagycsalád</a:t>
            </a: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 több generáció, és azok oldalági rokonai is egy telken éltek.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Ez a családforma az ország egyes területein volt jellemző, így például a Palócföldön és a Dél-Dunántúlon.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Libapásztor lánykák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343" name="Shape 343" descr="LIBAPÁSZTO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755650" y="1773237"/>
            <a:ext cx="2609850" cy="359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 descr="libapásztorlány Szeg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3779837" y="2349500"/>
            <a:ext cx="4845050" cy="251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LEÁNYÉLET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NAGYLÁNYKOR</a:t>
            </a:r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nagylánykor kezdete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bérmálás, konfirmálás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Lányosház jelei (virágos ablak, leánycégér, kukoricacső)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Korosztályok, korcsoportok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Leánybandák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Leánybarátságok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Czóbel Béla: Virágos ablak</a:t>
            </a:r>
            <a:endParaRPr/>
          </a:p>
        </p:txBody>
      </p:sp>
      <p:pic>
        <p:nvPicPr>
          <p:cNvPr id="382" name="Shape 382" descr="virágos ablak Czóbe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429125" y="1214437"/>
            <a:ext cx="4267200" cy="525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500062" y="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Konfirmáció után</a:t>
            </a:r>
            <a:b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Tiszakerecsényben</a:t>
            </a:r>
            <a:r>
              <a:rPr lang="en-US" sz="4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400" name="Shape 400" descr="Tiszakerecsén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428750" y="1785937"/>
            <a:ext cx="6124575" cy="46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Kalotaszentkirályi lány </a:t>
            </a:r>
            <a:b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konfirmáció után</a:t>
            </a:r>
            <a:r>
              <a:rPr lang="en-US" sz="36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406" name="Shape 406" descr="kalotaszentkiraly lány konfirméció utá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643187" y="1643062"/>
            <a:ext cx="3617912" cy="482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Márialányok (Mezőkövesd)</a:t>
            </a:r>
            <a:b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412" name="Shape 412" descr="Márialányok Mezőköves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643187" y="1500187"/>
            <a:ext cx="3609975" cy="4976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FÉRJHEZMENETEL IDEJE</a:t>
            </a:r>
            <a:endParaRPr/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férjhezmenetel ideálisnak tartott ideje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Vénlány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Eladósorú nagylány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Pártában Sárpilis (Tolna m.)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5" name="Shape 425" descr="eladosorú sárpilisi (Tolna) lán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716462" y="1412875"/>
            <a:ext cx="3635375" cy="524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Vénlánycsúfolás</a:t>
            </a:r>
            <a:b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431" name="Shape 431" descr="vénlánycsúfolás Kide, Kolozs 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908175" y="1700212"/>
            <a:ext cx="5473700" cy="380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FIATALOK SZÓRAKOZÁSI ALKALMAI</a:t>
            </a:r>
            <a:endParaRPr/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4652962" y="1600200"/>
            <a:ext cx="40338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Böjti játékok a játszón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Falufeljárás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Fonójátékok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Bálok,</a:t>
            </a:r>
            <a:r>
              <a:rPr lang="en-US" sz="2800" b="0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táncmulatságok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8" name="Shape 438" descr="körhinta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0" y="2205037"/>
            <a:ext cx="4646612" cy="3748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Székely lányok és legények</a:t>
            </a:r>
            <a:b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456" name="Shape 456" descr="lányok és legények, székel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143125" y="1714500"/>
            <a:ext cx="4340225" cy="4684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Mátraalmási nagycsalád</a:t>
            </a:r>
            <a:endParaRPr/>
          </a:p>
        </p:txBody>
      </p:sp>
      <p:pic>
        <p:nvPicPr>
          <p:cNvPr id="159" name="Shape 159" descr="mátraalmási nagycsalá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501775" y="1600200"/>
            <a:ext cx="614045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Gyimesi táncmulatság</a:t>
            </a:r>
            <a: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462" name="Shape 462" descr="gyimesi táncmulatsá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500187" y="1714500"/>
            <a:ext cx="5765800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LEÁNYOK ÉS LEGÉNYEK A  TÉLI NÉPSZOKÁSOKBAN</a:t>
            </a:r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4652962" y="1600200"/>
            <a:ext cx="40338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„láncosmiklós” Dunántúlon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Miklós napi gyóntatás (Ipoly mentén)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Lucaszék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Fehérleples lucaalakoskodó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Betlehemes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Regölés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Aprószentek napi vesszőzés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Háromkirályjárás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9" name="Shape 469" descr="kántálás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0" y="1916112"/>
            <a:ext cx="4538662" cy="307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Luca alakoskodók Csallóközben</a:t>
            </a:r>
            <a:b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475" name="Shape 475" descr="0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786062" y="1571625"/>
            <a:ext cx="3402012" cy="5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Bölcsőske (Mogyoród, Pest m.)</a:t>
            </a:r>
            <a:br>
              <a:rPr lang="en-US" sz="4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481" name="Shape 481" descr="BÖLCSŐSKE, Mogyoró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714625" y="1643062"/>
            <a:ext cx="3524250" cy="493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4572000" y="1600200"/>
            <a:ext cx="4033837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Farsangi alakoskodás, vénlánycsúfolás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Kiszejárás, villőzés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Húsvéthétfői locsolás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Májusfaállítás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Pünkösdölés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Pünkösdi királyválasztás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Szent Iván napi tűzugrás</a:t>
            </a:r>
            <a:endParaRPr/>
          </a:p>
        </p:txBody>
      </p:sp>
      <p:pic>
        <p:nvPicPr>
          <p:cNvPr id="493" name="Shape 493" descr="májusfa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57200" y="2513012"/>
            <a:ext cx="4033837" cy="2700337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FIATALOK A TAVASZI, NYÁRI NÉPSZOKÁSOKBAN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Kiszebábu vízbe vetése</a:t>
            </a:r>
            <a:b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500" name="Shape 500" descr="kisze viízbevetése Boldog, Heve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714500" y="1500187"/>
            <a:ext cx="5692775" cy="425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ISMERKEDÉS, UDVARLÁS</a:t>
            </a:r>
            <a:endParaRPr/>
          </a:p>
        </p:txBody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4652962" y="1600200"/>
            <a:ext cx="40338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Ismerkedés, udvarlás alkalmai: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Munka közben (pl. vízhordás, fonó, kukoricafosztó, szőlőőrzés)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Vásár, búcsú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Bálok, táncmulatságok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Udvarlás a lányosháznál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Szerelmi ajándék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1" name="Shape 531" descr="udvarlás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57200" y="2346325"/>
            <a:ext cx="4033837" cy="3033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Legény  szerelmi ajándékokkal</a:t>
            </a:r>
            <a:b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3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561" name="Shape 561" descr="ny Szilgyság ajándékokka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571750" y="1571625"/>
            <a:ext cx="3359150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3995737" y="5229225"/>
            <a:ext cx="45624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LEÁNY- ÉS LEGÉNYÉLET FŐ CÉLJA: A HÁZASSÁG</a:t>
            </a:r>
            <a:endParaRPr/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HÁZASSÁGJÓSLÁS, VARÁZSLÁS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KIHÁZASÍTÓK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9" name="Shape 569" descr="galgamacsa_vankone_lakodalo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928937" y="2071687"/>
            <a:ext cx="5711825" cy="428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HÁZASSÁG</a:t>
            </a:r>
            <a:endParaRPr/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Férjhezmenetel, nősülés ideje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Szülők, rokonság, vagyon szerepe a házasságban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házasodás hagyományos helyi szabályai: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endogámia, exogámia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6" name="Shape 576" descr="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648200" y="1981200"/>
            <a:ext cx="4038600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Gazdasszony, lányok, menyecskék a  nagycsaládban</a:t>
            </a: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gazdasszony 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nagycsaládban a háztartással kapcsolatos munkák irányítója és többnyire elvégzője volt.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Feladatai: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főzés, mosás, tejfeldolgozás, kendermunkák.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ő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vitte ki az ételt 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mezőre a kint dolgozóknak, ha gyerek született, a bába is az ő kezébe adta először az újszülöttet.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Hatalmát a fiai, unokái házassága útján bekerült </a:t>
            </a:r>
            <a:r>
              <a:rPr lang="en-US" sz="28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menyecskék</a:t>
            </a:r>
            <a:r>
              <a:rPr lang="en-US" sz="28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felett gyakorolta, a saját leányait kímélte. 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Férjhezmenetel ideje</a:t>
            </a:r>
            <a:endParaRPr/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Szabályozói: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Helyi hagyományok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Történelmi helyzetek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Szülők, rokonság szerepe a házasságban</a:t>
            </a:r>
            <a:r>
              <a:rPr lang="en-US" sz="4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házasságot általában a házasságot kötő két személy akaratának háttérbe szorulásával kötötték meg.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Jellemző történet: a legény hazajön a tavasztól őszig tartó legeltetésből, anyja ezekkel a szavakkal fogadja: Megházasítottunk fiam! Kit vettem el Édesanyám? – kérdi a legény.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férjhez adandó lánynak is igen csekély beleszólása volt jövendő férje személyének kiválasztásába. 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Vagyon szerepe a házasságban</a:t>
            </a:r>
            <a:endParaRPr/>
          </a:p>
        </p:txBody>
      </p:sp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lányok hozományának, örökölt részének növekedésével a 19. sz. utolsó harmadában nemcsak a család, a rokonság „rangja”, de a házasulandók családjának konkrét anyagi helyzete lett a leglényegesebb szempont a házasságkötésnél. „Föld földdel házasodik.”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irányított házasság elleni akció volt a </a:t>
            </a:r>
            <a:r>
              <a:rPr lang="en-US" sz="28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leánylopás</a:t>
            </a: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(házasságon kívül elismert nemi kapcsolat), bár sok esetben ez is közösségi érdekeket takart.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Endogámia </a:t>
            </a:r>
            <a:endParaRPr/>
          </a:p>
        </p:txBody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Helyi endogámia pl. egy falun belüli,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Gazdasági endogámia,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Társadalmi rétegen belüli endogámia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Vallási endogámia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magyar nyelvterületen a paraszti társadalomban elsősorban a társadalmi és lokális endogámia ismeretes, de a vegyes nemzetiségű és vegyes vallású falvakban saját csoportjukon belül házasodtak, illetve mentek férjhez.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Előfordult, hogy egy településen belül csak bizonyos rétegekben érvényesült az endogámia, pl. nagygazdák között. Az endogámia ellentéte az </a:t>
            </a:r>
            <a: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exogámia.</a:t>
            </a:r>
            <a:endParaRPr sz="2400" b="0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Exogámia</a:t>
            </a:r>
            <a:endParaRPr/>
          </a:p>
        </p:txBody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saját csoporton kívül való párválasztás elvárása illetve megkövetelése.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rokonsági exogámia azt jelenti, hogy a vérrokonok házasságát harmadíziglen a (harmadik unokatestvérig) tiltják.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lokális exogámia többnyire társadalmi, vallási </a:t>
            </a:r>
            <a:r>
              <a:rPr lang="en-US" sz="28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endogámiá</a:t>
            </a: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 párosul, azaz, pl. a protestáns, kisnemes vagy iparos a megfelelő házastársat távolabbi falvakban is megkereste.</a:t>
            </a: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b="0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Exogámia</a:t>
            </a:r>
            <a:endParaRPr/>
          </a:p>
        </p:txBody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egymás közelében fekvő falvak között szoros rokoni kapcsolat alakult ki. Egy nagy tájegységen belül 3-4 falu alkotott exogám egységet.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Ezeken a vidékeken a legények - főként a farsang idején - csapatostól felkeresték a szomszéd és távolabbi községeket rendszerint bálok, mulatságok, lakodalom, farsang idején. 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Vőség</a:t>
            </a:r>
            <a:endParaRPr/>
          </a:p>
        </p:txBody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Amikor a férj a felesége házához költözik, annak családjával él együtt, szemben a hagyományos megoldással, amikor a feleség költözik a férje családjának a házához.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vőség intézménye általában ott terjedt el, ahol az </a:t>
            </a:r>
            <a:r>
              <a:rPr lang="en-US" sz="32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egyke</a:t>
            </a: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Amennyiben a vő vagyontalan volt és jómódú egyke leány családjához került, alárendelt helyzetbe, szinte cselédsorba került.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LEÁNYKÉRÉS, ELJEGYZÉS</a:t>
            </a:r>
            <a:endParaRPr/>
          </a:p>
        </p:txBody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Kullogó, csoszogó, gyalogsátán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Háztűznéző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Lánykérés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Kendőlakás, kézfogó, eljegyzés, jegyajándék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Jegybenjárás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Móring</a:t>
            </a:r>
            <a:endParaRPr/>
          </a:p>
        </p:txBody>
      </p:sp>
      <p:pic>
        <p:nvPicPr>
          <p:cNvPr id="625" name="Shape 625" descr="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206875" y="1557337"/>
            <a:ext cx="49371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Templomi hirdetés</a:t>
            </a:r>
            <a:endParaRPr/>
          </a:p>
        </p:txBody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eljegyzés után a házassági szándékot be kellett jelenteni a lelkésznél, plébánosnál, aki kikérdezte a jegyeseket vallásuk alapfogalmairól, hitbeli életükről. Ezután a templomban három vasárnapon kihirdette a házasságot. Így aki valamilyen akadályról tudott, az bejelenthette ezen idő alatt.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Hozomány</a:t>
            </a:r>
            <a:endParaRPr/>
          </a:p>
        </p:txBody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hozomány minden olyan vagyon, amit a nő a házasságba visz. A feudális jog szerint az ősi ingó jószág volt a hozomány. Különböző elnevezései: kelengye (Kalotaszeg), parafernum (Székelyföld), menyasszonyi ágy vagy menyasszony ládája.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 kapott hozományt a lány, ha szülei akarata ellenére ment férjhez.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hozományt ünnepélyesen vitték a házasságkötéskor a legényes házhoz, illetve ahová a fiatal pár lakni ment, és ott közszemlére tették. A hozomány kezelése a férjet illette, de a nő tulajdonában maradt.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Gazdasszony és a lányai</a:t>
            </a: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gazdasszony biztosította leányai hozományát, (láda ágynemű és ruha, esetleg ködmön).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Menyecske lányait is segítette, úgy, hogy közben el kellett számolnia a gazdának.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Kelengye</a:t>
            </a:r>
            <a:endParaRPr/>
          </a:p>
        </p:txBody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kelengye, a hozomány egyik fajtája, mely az asszony kizárólagos tulajdonát jelentette, s ha pl. gyerektelenül halt meg, akkor azt vissza kellett adni a lány szüleinek.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kelengye helyileg, és a vagyoni helyzetnek megfelelően igen változatos volt. A szegényebbeknek igen nagy terhet jelentett. 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Kelengye</a:t>
            </a:r>
            <a:endParaRPr/>
          </a:p>
        </p:txBody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Elsősorban vászonneműből állt: viselőruhák, díszpárnák, ágytakarók, lepedők, szalmazsák és derékalj, kendők, abroszok, továbbá törülközők, tarisznyák, zsákok; de hozzá tartozhattak a lakás feldíszítésére szolgáló kendők, cserépedények, kancsók, tálak, tükrök és a ruhanemű tartására szolgáló ládák, bútorok stb. is.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kelengye sok helyen a fiatal pár részére szinte életre szóló ellátást biztosított, de hiányoztak belőle a munkaeszközök, az önálló háztartás viteléhez szükséges eszközök. A kelengye adása kötelező volt, ezért nagy anyagi terhet jelentett a lányos háznál. Többfelé mondták is, hogy „ahány lánya volt, annyiszor égett le a háza”. 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Ágyvitel</a:t>
            </a:r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hozomány vitele a lakodalom egyik fő eseménye, általában szekerekre rakják, oly módon, hogy mindenki láthassa, főként díszes darabjait. Van, ahol járművek nélkül, asszonyok viszik, egyes darabokat felemelve. A lakodalmi háznál is közszemlére teszik.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Lakodalmi ágyvivők </a:t>
            </a:r>
            <a:b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(Kazár, Nógrád m.)</a:t>
            </a:r>
            <a:endParaRPr/>
          </a:p>
        </p:txBody>
      </p:sp>
      <p:pic>
        <p:nvPicPr>
          <p:cNvPr id="661" name="Shape 661" descr="Lakodalmi ágyvivők (Kazár, Nógrád m.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143125" y="1928812"/>
            <a:ext cx="4608512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Búcsú a leány- és a legényélettől</a:t>
            </a:r>
            <a:endParaRPr/>
          </a:p>
        </p:txBody>
      </p:sp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lakodalom előtti napon van a </a:t>
            </a:r>
            <a: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menyasszonysirató</a:t>
            </a: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és </a:t>
            </a:r>
            <a: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leánybúcsúztató</a:t>
            </a: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Az egyik ilyen legszebb búcsúztató éneket Kodály Zoltán jegyezte fel 1909-ben a Nyitra megyei Menyhén: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„Felnyőtt az út mellett két száll majoránna</a:t>
            </a:r>
            <a:b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 szeretyi földjét, el akar bujdosnyi,</a:t>
            </a:r>
            <a:b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naptól, a hódtól bucsut akar vennyi.</a:t>
            </a:r>
            <a:b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Bucsuzz, Ágnes, bucsuzz, apádtó, anyádtó,</a:t>
            </a:r>
            <a:b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Apádtó, anyádtó, lejánybarátyidtó,</a:t>
            </a:r>
            <a:b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Lejánybarátyidtó, lejány-tenmagadtó.”</a:t>
            </a:r>
            <a:endParaRPr sz="2400" b="0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LAKODALMI TISZTSÉGVISELŐK</a:t>
            </a:r>
            <a:endParaRPr/>
          </a:p>
        </p:txBody>
      </p:sp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-Vőfély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-Násznagy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-Nyoszolyólányok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-nyoszolyóasszonyok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-Főző asszonyok,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szakácsnék</a:t>
            </a:r>
            <a:endParaRPr/>
          </a:p>
        </p:txBody>
      </p:sp>
      <p:pic>
        <p:nvPicPr>
          <p:cNvPr id="674" name="Shape 674" descr="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594100" y="1628775"/>
            <a:ext cx="5549900" cy="3856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Lakodalmi előkészületek</a:t>
            </a:r>
            <a:endParaRPr/>
          </a:p>
        </p:txBody>
      </p:sp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Sátorkészítés a vőlegényesháznál</a:t>
            </a:r>
            <a:endParaRPr/>
          </a:p>
        </p:txBody>
      </p:sp>
      <p:pic>
        <p:nvPicPr>
          <p:cNvPr id="711" name="Shape 711" descr="Sátor a vőlegényházná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642937" y="2500312"/>
            <a:ext cx="3673475" cy="2519362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Shape 712"/>
          <p:cNvSpPr txBox="1">
            <a:spLocks noGrp="1"/>
          </p:cNvSpPr>
          <p:nvPr>
            <p:ph type="body" idx="1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Főzés a vőlegényesháznál</a:t>
            </a:r>
            <a:endParaRPr/>
          </a:p>
        </p:txBody>
      </p:sp>
      <p:pic>
        <p:nvPicPr>
          <p:cNvPr id="713" name="Shape 713" descr="főzés a vőlegényesháznál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4714875" y="2500312"/>
            <a:ext cx="3887787" cy="251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Lakodalmi előkészületek</a:t>
            </a:r>
            <a:endParaRPr/>
          </a:p>
        </p:txBody>
      </p:sp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33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Sertésbontás a menyasszonyosháznál</a:t>
            </a:r>
            <a:endParaRPr/>
          </a:p>
        </p:txBody>
      </p:sp>
      <p:pic>
        <p:nvPicPr>
          <p:cNvPr id="720" name="Shape 720" descr="disznóbontás a menyasszonyházná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955675" y="2876550"/>
            <a:ext cx="3043237" cy="2547937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4643437" y="1500187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Baromfibontás a menyasszonyos háznál</a:t>
            </a:r>
            <a:endParaRPr/>
          </a:p>
        </p:txBody>
      </p:sp>
      <p:pic>
        <p:nvPicPr>
          <p:cNvPr id="722" name="Shape 722" descr="baromfitisztítás menyasszonyháznál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5053012" y="3067050"/>
            <a:ext cx="3225800" cy="216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LAKODALOM MENETE</a:t>
            </a:r>
            <a:endParaRPr/>
          </a:p>
        </p:txBody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öltöztetés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menyasszony-, vőlegénykikérés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esküvői menet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egyházi szertartás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menyasszony befogadása a vőlegényes házhoz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lakodalmi étrend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táncok (menyasszonytánc, menyecsketánc, párnatánc st.)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fektetés, kontyolás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hérész, kárlátó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menyasszonyporkolás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utómulatságok</a:t>
            </a:r>
            <a:endParaRPr/>
          </a:p>
        </p:txBody>
      </p:sp>
      <p:pic>
        <p:nvPicPr>
          <p:cNvPr id="729" name="Shape 729" descr="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648200" y="2052637"/>
            <a:ext cx="4038600" cy="362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Menyasszony öltöztetése </a:t>
            </a:r>
            <a:b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(Hollókő, Nógrád m.)</a:t>
            </a:r>
            <a:endParaRPr/>
          </a:p>
        </p:txBody>
      </p:sp>
      <p:pic>
        <p:nvPicPr>
          <p:cNvPr id="735" name="Shape 735" descr="Menyasszony öltöztetése (Hollókő, Nógrád m.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000250" y="1785937"/>
            <a:ext cx="5392737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Menyecskék a nagycsaládban</a:t>
            </a: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Helyzetük kiszolgáltatott volt.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Dolgoztak a mezőn: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kapáltak, sarlóval arattak 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vagy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szénát gyűjtöttek 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közösbe.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Maguknak, illetve lányaiknak csak télen dolgoztak, amikor </a:t>
            </a:r>
            <a:r>
              <a:rPr lang="en-US" sz="24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fontak és szőttek</a:t>
            </a: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házkörüli munkákat együtt végezték, a gazdasszony irányításával,  közben pedig szülték a sok-sok gyereket.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 egy menyecskének már gyermekei voltak és özvegyen maradt, arra törekedtek, hogy bennmaradjon a családban, valamelyik nőtlen tagja általában a sógora vette feleségül.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 gyermektelen volt, hazaküldték a szüleihez.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Menyasszony</a:t>
            </a:r>
            <a:b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Buják, 1947</a:t>
            </a:r>
            <a:endParaRPr/>
          </a:p>
        </p:txBody>
      </p:sp>
      <p:pic>
        <p:nvPicPr>
          <p:cNvPr id="741" name="Shape 741" descr="menyasszony, Nógrád m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514600" y="1676400"/>
            <a:ext cx="3208337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Menyasszonykikérés</a:t>
            </a:r>
            <a:endParaRPr/>
          </a:p>
        </p:txBody>
      </p:sp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menyasszony ünnepélyes átkísérése szülei házából a vőlegény házába a  lakodalom folyamán.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vőlegény tisztségviselői és násznépe kíséretében érkezik a menyasszony házához, ahol zárt kapu fogadja, s erőszak, alkudozás, igazoltatás, esetleg találós kérdések megfejtése után engedik be. Olykor  álmenyasszonyok bemutatása után vezetik elő a menyasszonyt. Szokásos ilyenkor a versben való </a:t>
            </a:r>
            <a:r>
              <a:rPr lang="en-US" sz="28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kikérés</a:t>
            </a: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 vőlegény megköszöni a menyasszony felnevelését. 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menyasszony kikérése </a:t>
            </a:r>
            <a:b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(1971, Méra, v. Kolozs m.)</a:t>
            </a:r>
            <a:endParaRPr/>
          </a:p>
        </p:txBody>
      </p:sp>
      <p:pic>
        <p:nvPicPr>
          <p:cNvPr id="753" name="Shape 753" descr="A menyasszony kikérése (1971, Méra, v. Kolozs m.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143250" y="1714500"/>
            <a:ext cx="278130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Álmenyasszony </a:t>
            </a:r>
            <a:b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(Bernecebaráti, Pest m.)</a:t>
            </a:r>
            <a:endParaRPr/>
          </a:p>
        </p:txBody>
      </p:sp>
      <p:pic>
        <p:nvPicPr>
          <p:cNvPr id="759" name="Shape 759" descr="Álmenyasszony (Bernecebaráti, Pest m.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429000" y="1928812"/>
            <a:ext cx="2419350" cy="43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Búcsúzik a menyasszony</a:t>
            </a:r>
            <a:endParaRPr/>
          </a:p>
        </p:txBody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lakodalom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legmegrendítőbb része,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amikor a vőfély szavai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közben búcsúzik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csókkal a menyasszony.</a:t>
            </a:r>
            <a:endParaRPr/>
          </a:p>
        </p:txBody>
      </p:sp>
      <p:pic>
        <p:nvPicPr>
          <p:cNvPr id="766" name="Shape 766" descr="búcsúzik a menyasszony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286375" y="1714500"/>
            <a:ext cx="2949575" cy="46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Menyasszony-búcsúztatás</a:t>
            </a:r>
            <a:b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Buják, Nógrád m.</a:t>
            </a:r>
            <a:endParaRPr/>
          </a:p>
        </p:txBody>
      </p:sp>
      <p:pic>
        <p:nvPicPr>
          <p:cNvPr id="772" name="Shape 772" descr="Menyasszony-búcsúztatá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143125" y="1857375"/>
            <a:ext cx="5326062" cy="388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Esküvői menet </a:t>
            </a:r>
            <a:br>
              <a:rPr lang="en-US" sz="4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vőfély versekkel kéri ki a vőlegényt az esküvőre a szülői háztól, majd a menyasszonyt a menyasszonyos háztól. A násznép énekszóval kíséri a templomba a házasulandókat.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Ahol két háznál folyik a lakodalom, ki-ki a saját házába megy vissza, hogy azután a menyasszonyt elbúcsúztassák, kikérjék a menyasszonyos háztól, és a vőlegényes házhoz vigyék. Az utcán a lakodalmas menet énekelve vonul, a bámészkodóknak kalácsot, italt osztogatva.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Lakodalmas menet </a:t>
            </a:r>
            <a:br>
              <a:rPr lang="en-US" sz="32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Hódmezővásárhely 20. sz. fordulóján</a:t>
            </a:r>
            <a:endParaRPr/>
          </a:p>
        </p:txBody>
      </p:sp>
      <p:pic>
        <p:nvPicPr>
          <p:cNvPr id="784" name="Shape 784" descr="lakodalmas menet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143125" y="2143125"/>
            <a:ext cx="5303837" cy="377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Papnak vitt torták</a:t>
            </a:r>
            <a:endParaRPr/>
          </a:p>
        </p:txBody>
      </p:sp>
      <p:pic>
        <p:nvPicPr>
          <p:cNvPr id="790" name="Shape 790" descr="papnak vitt torták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992437" y="1689100"/>
            <a:ext cx="3159125" cy="4348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Karcagi menyasszony és vőlegény 1911</a:t>
            </a:r>
            <a:endParaRPr/>
          </a:p>
        </p:txBody>
      </p:sp>
      <p:pic>
        <p:nvPicPr>
          <p:cNvPr id="796" name="Shape 796" descr="menyasszony, vőlegény Karcag, 1911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286000" y="1600200"/>
            <a:ext cx="325437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Lányok a nagycsaládban</a:t>
            </a: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családfők a saját lányaikat sem becsülték sokra, mert nem végeztek olyan munkát, amely a vagyont gyarapította, és csak gond volt velük, mert hozományt kellett adni melléjük. 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Lakodalmas kalács</a:t>
            </a:r>
            <a:endParaRPr/>
          </a:p>
        </p:txBody>
      </p:sp>
      <p:pic>
        <p:nvPicPr>
          <p:cNvPr id="802" name="Shape 802" descr="LAKODALMAS KALÁC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643187" y="1500187"/>
            <a:ext cx="3455987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Lakodalmi kalács</a:t>
            </a:r>
            <a:endParaRPr/>
          </a:p>
        </p:txBody>
      </p:sp>
      <p:pic>
        <p:nvPicPr>
          <p:cNvPr id="808" name="Shape 808" descr="LAKODALMI KALÁCS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627312" y="1341437"/>
            <a:ext cx="3573462" cy="514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Menyasszony befogadása a vőlegényes házhoz</a:t>
            </a:r>
            <a:r>
              <a:rPr lang="en-US" sz="4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vőfély beköszöntő szavai után rendszerint az örömanya vagy helyette valamelyik </a:t>
            </a:r>
            <a:r>
              <a:rPr lang="en-US" sz="24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lakodalmi tisztségviselő</a:t>
            </a: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kínálja, gyakran mézzel, édességgel, itallal, süteménnyel, egyes vidékeken magvakat hintenek az új párra, hogy ezzel gazdagságukat biztosítsák, kenyeret tartanak föléjük, hogy mindig legyen kenyerük.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Elterjedt szokás a menyasszony útjába seprőt helyezni, amivel keveset söpörni kell,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menyasszony ekkor szokta megajándékozni a vőlegény hozzátartozóit kendőkkel vagy egyéb aprósággal.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Szokás a menyasszonyt körülvezetni a házban. 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Menyasszony vetett ágya</a:t>
            </a:r>
            <a:endParaRPr/>
          </a:p>
        </p:txBody>
      </p:sp>
      <p:pic>
        <p:nvPicPr>
          <p:cNvPr id="820" name="Shape 820" descr="VETETT ÁGY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286000" y="1828800"/>
            <a:ext cx="320992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Menyasszonytánc</a:t>
            </a: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826" name="Shape 8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</a:pPr>
            <a:r>
              <a:rPr lang="en-US" sz="36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Vacsora után kerül sor a menyasszonytáncra. Ez a szokás ma is sokfelé él, mert a menyasszonytánc alkalmával minden vendég fordul egyet a menyasszonnyal, és pénzt ad át. </a:t>
            </a:r>
            <a:endParaRPr/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Fektetés</a:t>
            </a:r>
            <a:endParaRPr/>
          </a:p>
        </p:txBody>
      </p:sp>
      <p:sp>
        <p:nvSpPr>
          <p:cNvPr id="832" name="Shape 8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</a:pPr>
            <a:r>
              <a:rPr lang="en-US" sz="36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menyasszonytáncot követte a </a:t>
            </a:r>
            <a:r>
              <a:rPr lang="en-US" sz="36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fektetés</a:t>
            </a:r>
            <a:r>
              <a:rPr lang="en-US" sz="36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szertartása, amikor is a lakodalmi tisztségviselők a menyasszonyt és a vőlegényt néhány órára egy zárt helyiségben magukra hagyták, majd ellenőrizték, hogy megtörtént-e az együtthálás. A 20. századra azonban ez a szokás már megszűnt.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hérész: viszi a cifrakalácsot</a:t>
            </a:r>
            <a:b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Boldog (Heves megye).</a:t>
            </a:r>
            <a:endParaRPr/>
          </a:p>
        </p:txBody>
      </p:sp>
      <p:pic>
        <p:nvPicPr>
          <p:cNvPr id="838" name="Shape 838" descr="A hérész Boldog (Heves megye).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357437" y="1714500"/>
            <a:ext cx="4576762" cy="475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Kásapénz szedés</a:t>
            </a:r>
            <a:endParaRPr/>
          </a:p>
        </p:txBody>
      </p:sp>
      <p:pic>
        <p:nvPicPr>
          <p:cNvPr id="844" name="Shape 844" descr="KÁSAPÉNZ MÉR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042987" y="1412875"/>
            <a:ext cx="6819900" cy="428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Gyertyástánc koszorúlevételkor</a:t>
            </a:r>
            <a:endParaRPr/>
          </a:p>
        </p:txBody>
      </p:sp>
      <p:pic>
        <p:nvPicPr>
          <p:cNvPr id="850" name="Shape 850" descr="GYERTYÁSTÁNC KOSZORÚ LEVÉTLKO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403350" y="1700212"/>
            <a:ext cx="6473825" cy="43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Gyertyástánc</a:t>
            </a:r>
            <a:b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Érsekvadkert, 1936</a:t>
            </a:r>
            <a:endParaRPr/>
          </a:p>
        </p:txBody>
      </p:sp>
      <p:pic>
        <p:nvPicPr>
          <p:cNvPr id="856" name="Shape 856" descr="GYERTYÁSTÁNC ÉRSEKVADKERT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403350" y="1557337"/>
            <a:ext cx="6664325" cy="50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Vénlányok, megesett lányok a nagycsaládban</a:t>
            </a: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nagycsaládon belül a legkiszolgáltatottabb helyzetben a pártában maradt vénlányok, esetleg a megesett leányok voltak, velük szemben még a legrosszabb helyzetben lévő beházasodott menyecske is bármit megtehetett.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rozmaring ún. „szűzkoszorú” levétele</a:t>
            </a:r>
            <a:endParaRPr/>
          </a:p>
        </p:txBody>
      </p:sp>
      <p:pic>
        <p:nvPicPr>
          <p:cNvPr id="862" name="Shape 862" descr="szűzkoszorú levétel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978150" y="1666875"/>
            <a:ext cx="3135312" cy="431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Kontyolás</a:t>
            </a:r>
            <a:endParaRPr/>
          </a:p>
        </p:txBody>
      </p:sp>
      <p:pic>
        <p:nvPicPr>
          <p:cNvPr id="868" name="Shape 868" descr="KONTYOLÁS mÉR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979612" y="1341437"/>
            <a:ext cx="3897312" cy="4878387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Shape 869"/>
          <p:cNvSpPr txBox="1"/>
          <p:nvPr/>
        </p:nvSpPr>
        <p:spPr>
          <a:xfrm>
            <a:off x="5956300" y="5259387"/>
            <a:ext cx="2000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KALOTASZEGEN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Lakodalom másnapja</a:t>
            </a:r>
            <a:b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Buják, 1947</a:t>
            </a:r>
            <a:endParaRPr/>
          </a:p>
        </p:txBody>
      </p:sp>
      <p:pic>
        <p:nvPicPr>
          <p:cNvPr id="875" name="Shape 875" descr="lakodalom másnapja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763712" y="1844675"/>
            <a:ext cx="5405437" cy="37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Menyasszonyporkolás</a:t>
            </a:r>
            <a:b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Vizslás</a:t>
            </a:r>
            <a:endParaRPr/>
          </a:p>
        </p:txBody>
      </p:sp>
      <p:pic>
        <p:nvPicPr>
          <p:cNvPr id="881" name="Shape 881" descr="C:\Documents and Settings\Dr. Tátrai Zsuzsanna\Application Data\Microsoft\Media Catalog\3-397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500187" y="2071687"/>
            <a:ext cx="6065837" cy="4427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LAKODALOM FOLKLÓRJA</a:t>
            </a:r>
            <a:endParaRPr/>
          </a:p>
        </p:txBody>
      </p:sp>
      <p:sp>
        <p:nvSpPr>
          <p:cNvPr id="887" name="Shape 8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Ének, zene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Vőfélyversek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Dramatikus játékok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Mágikus rítusok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8" name="Shape 888" descr="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779837" y="1700212"/>
            <a:ext cx="5118100" cy="461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Lakodalmas alakoskodó</a:t>
            </a:r>
            <a:b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Méra</a:t>
            </a:r>
            <a:endParaRPr/>
          </a:p>
        </p:txBody>
      </p:sp>
      <p:pic>
        <p:nvPicPr>
          <p:cNvPr id="894" name="Shape 894" descr="LAKODALMI ALAKOSKODÓ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209800" y="1600200"/>
            <a:ext cx="339407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ASSZONYI MUNKÁK 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Asszonyi munkák a házban</a:t>
            </a:r>
            <a:endParaRPr/>
          </a:p>
        </p:txBody>
      </p:sp>
      <p:sp>
        <p:nvSpPr>
          <p:cNvPr id="905" name="Shape 9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HÁZTARTÁSI MUNKÁK: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FŐZÉS, SÜTÉS, ÉTKEZÉS, MOSOGATÁS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KENYÉRSÜTÉS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TEJFELDOLGOZÁS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TAKARÍTÁS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FONÁS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SZÖVÉS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HÍMZÉS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VARRÁS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Főzés módjai</a:t>
            </a:r>
            <a:endParaRPr/>
          </a:p>
        </p:txBody>
      </p:sp>
      <p:sp>
        <p:nvSpPr>
          <p:cNvPr id="911" name="Shape 9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Árpád kortól nyílt tűzhelyen, cserépbográcsban.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Középkortól cserépfazekakat, lábosokat, fémüstöket és fémserpenyőket használtak padkán, szabadon égő tűznél.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Kemencébe, kályhába télen tettek babot, káposztát, ami soká fő s nem kell keverni.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Főzés füstös konyhában</a:t>
            </a:r>
            <a:endParaRPr/>
          </a:p>
        </p:txBody>
      </p:sp>
      <p:pic>
        <p:nvPicPr>
          <p:cNvPr id="917" name="Shape 917" descr="FŐZÉS KÉMÉNYNÉLKÜLI FÜSTÖS KONYHÁBA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714500" y="1928812"/>
            <a:ext cx="5705475" cy="40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6177</Words>
  <Application>Microsoft Office PowerPoint</Application>
  <PresentationFormat>Diavetítés a képernyőre (4:3 oldalarány)</PresentationFormat>
  <Paragraphs>734</Paragraphs>
  <Slides>259</Slides>
  <Notes>259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259</vt:i4>
      </vt:variant>
    </vt:vector>
  </HeadingPairs>
  <TitlesOfParts>
    <vt:vector size="263" baseType="lpstr">
      <vt:lpstr>Office-téma</vt:lpstr>
      <vt:lpstr>2_Office-téma</vt:lpstr>
      <vt:lpstr>1_Office-téma</vt:lpstr>
      <vt:lpstr>3_Office-téma</vt:lpstr>
      <vt:lpstr>Nők a hagyományos magyar paraszti életben </vt:lpstr>
      <vt:lpstr>CSALÁDFORMÁK</vt:lpstr>
      <vt:lpstr>NAGYCSALÁD</vt:lpstr>
      <vt:lpstr>Mátraalmási nagycsalád</vt:lpstr>
      <vt:lpstr>Gazdasszony, lányok, menyecskék a  nagycsaládban</vt:lpstr>
      <vt:lpstr>Gazdasszony és a lányai</vt:lpstr>
      <vt:lpstr>Menyecskék a nagycsaládban</vt:lpstr>
      <vt:lpstr>Lányok a nagycsaládban</vt:lpstr>
      <vt:lpstr>Vénlányok, megesett lányok a nagycsaládban</vt:lpstr>
      <vt:lpstr>KISCSALÁD</vt:lpstr>
      <vt:lpstr>Az anya helyzete a nagy- és a kiscsaládokban</vt:lpstr>
      <vt:lpstr>Az anya helyzete és feladatai a nagy- és kiscsaládban</vt:lpstr>
      <vt:lpstr>Asszony pólyába tekert csecsemővel  20. sz. első fele, Ajak, Szabolcs m.</vt:lpstr>
      <vt:lpstr>Gyermek bölcsőben 20. sz. első fele  Karcsa, Borsod-Abaúj-Zemplén m.</vt:lpstr>
      <vt:lpstr>NEMEK SZERINTI MUNKAMEGOSZTÁS</vt:lpstr>
      <vt:lpstr>NŐI MUNKÁK</vt:lpstr>
      <vt:lpstr>FÉRFI MUNKÁK</vt:lpstr>
      <vt:lpstr>FÉRFI-NŐI MUNKÁK</vt:lpstr>
      <vt:lpstr>A munka megítélése</vt:lpstr>
      <vt:lpstr>NŐI MUNKÁBA NEVELŐDÉS</vt:lpstr>
      <vt:lpstr>A kislányok játékszerei</vt:lpstr>
      <vt:lpstr>Csutkababa</vt:lpstr>
      <vt:lpstr>Rongybaba készítés menete</vt:lpstr>
      <vt:lpstr>Kislány babával Érsekcsanád, Pest m.</vt:lpstr>
      <vt:lpstr> Sütés, főzés játékszerei </vt:lpstr>
      <vt:lpstr>Munkaeszközök</vt:lpstr>
      <vt:lpstr>Utánzó játékszerek</vt:lpstr>
      <vt:lpstr>KISLÁNYMUNKA</vt:lpstr>
      <vt:lpstr>Leányok munkaalkalmai</vt:lpstr>
      <vt:lpstr> Libapásztor lánykák </vt:lpstr>
      <vt:lpstr>LEÁNYÉLET</vt:lpstr>
      <vt:lpstr>NAGYLÁNYKOR</vt:lpstr>
      <vt:lpstr> Konfirmáció után Tiszakerecsényben </vt:lpstr>
      <vt:lpstr> Kalotaszentkirályi lány  konfirmáció után </vt:lpstr>
      <vt:lpstr>  Márialányok (Mezőkövesd)  </vt:lpstr>
      <vt:lpstr>FÉRJHEZMENETEL IDEJE</vt:lpstr>
      <vt:lpstr> Vénlánycsúfolás </vt:lpstr>
      <vt:lpstr>FIATALOK SZÓRAKOZÁSI ALKALMAI</vt:lpstr>
      <vt:lpstr>  Székely lányok és legények  </vt:lpstr>
      <vt:lpstr> Gyimesi táncmulatság </vt:lpstr>
      <vt:lpstr>LEÁNYOK ÉS LEGÉNYEK A  TÉLI NÉPSZOKÁSOKBAN</vt:lpstr>
      <vt:lpstr> Luca alakoskodók Csallóközben </vt:lpstr>
      <vt:lpstr> Bölcsőske (Mogyoród, Pest m.) </vt:lpstr>
      <vt:lpstr>FIATALOK A TAVASZI, NYÁRI NÉPSZOKÁSOKBAN</vt:lpstr>
      <vt:lpstr> Kiszebábu vízbe vetése </vt:lpstr>
      <vt:lpstr>ISMERKEDÉS, UDVARLÁS</vt:lpstr>
      <vt:lpstr>   Legény  szerelmi ajándékokkal    </vt:lpstr>
      <vt:lpstr>LEÁNY- ÉS LEGÉNYÉLET FŐ CÉLJA: A HÁZASSÁG</vt:lpstr>
      <vt:lpstr>HÁZASSÁG</vt:lpstr>
      <vt:lpstr>Férjhezmenetel ideje</vt:lpstr>
      <vt:lpstr> Szülők, rokonság szerepe a házasságban </vt:lpstr>
      <vt:lpstr>Vagyon szerepe a házasságban</vt:lpstr>
      <vt:lpstr>Endogámia </vt:lpstr>
      <vt:lpstr>Exogámia</vt:lpstr>
      <vt:lpstr>Exogámia</vt:lpstr>
      <vt:lpstr>Vőség</vt:lpstr>
      <vt:lpstr>LEÁNYKÉRÉS, ELJEGYZÉS</vt:lpstr>
      <vt:lpstr>Templomi hirdetés</vt:lpstr>
      <vt:lpstr>Hozomány</vt:lpstr>
      <vt:lpstr>Kelengye</vt:lpstr>
      <vt:lpstr>Kelengye</vt:lpstr>
      <vt:lpstr>Ágyvitel</vt:lpstr>
      <vt:lpstr>Lakodalmi ágyvivők  (Kazár, Nógrád m.)</vt:lpstr>
      <vt:lpstr>Búcsú a leány- és a legényélettől</vt:lpstr>
      <vt:lpstr>LAKODALMI TISZTSÉGVISELŐK</vt:lpstr>
      <vt:lpstr>Lakodalmi előkészületek</vt:lpstr>
      <vt:lpstr>Lakodalmi előkészületek</vt:lpstr>
      <vt:lpstr>A LAKODALOM MENETE</vt:lpstr>
      <vt:lpstr>Menyasszony öltöztetése  (Hollókő, Nógrád m.)</vt:lpstr>
      <vt:lpstr>Menyasszony Buják, 1947</vt:lpstr>
      <vt:lpstr>Menyasszonykikérés</vt:lpstr>
      <vt:lpstr>A menyasszony kikérése  (1971, Méra, v. Kolozs m.)</vt:lpstr>
      <vt:lpstr>Álmenyasszony  (Bernecebaráti, Pest m.)</vt:lpstr>
      <vt:lpstr>Búcsúzik a menyasszony</vt:lpstr>
      <vt:lpstr>Menyasszony-búcsúztatás Buják, Nógrád m.</vt:lpstr>
      <vt:lpstr> Esküvői menet  </vt:lpstr>
      <vt:lpstr>Lakodalmas menet  Hódmezővásárhely 20. sz. fordulóján</vt:lpstr>
      <vt:lpstr>Papnak vitt torták</vt:lpstr>
      <vt:lpstr>Karcagi menyasszony és vőlegény 1911</vt:lpstr>
      <vt:lpstr>Lakodalmas kalács</vt:lpstr>
      <vt:lpstr>Lakodalmi kalács</vt:lpstr>
      <vt:lpstr> Menyasszony befogadása a vőlegényes házhoz </vt:lpstr>
      <vt:lpstr>Menyasszony vetett ágya</vt:lpstr>
      <vt:lpstr> Menyasszonytánc </vt:lpstr>
      <vt:lpstr>Fektetés</vt:lpstr>
      <vt:lpstr>A hérész: viszi a cifrakalácsot  Boldog (Heves megye).</vt:lpstr>
      <vt:lpstr>Kásapénz szedés</vt:lpstr>
      <vt:lpstr>Gyertyástánc koszorúlevételkor</vt:lpstr>
      <vt:lpstr>Gyertyástánc Érsekvadkert, 1936</vt:lpstr>
      <vt:lpstr>A rozmaring ún. „szűzkoszorú” levétele</vt:lpstr>
      <vt:lpstr>Kontyolás</vt:lpstr>
      <vt:lpstr>Lakodalom másnapja Buják, 1947</vt:lpstr>
      <vt:lpstr>Menyasszonyporkolás Vizslás</vt:lpstr>
      <vt:lpstr>A LAKODALOM FOLKLÓRJA</vt:lpstr>
      <vt:lpstr>Lakodalmas alakoskodó Méra</vt:lpstr>
      <vt:lpstr>ASSZONYI MUNKÁK </vt:lpstr>
      <vt:lpstr>Asszonyi munkák a házban</vt:lpstr>
      <vt:lpstr>Főzés módjai</vt:lpstr>
      <vt:lpstr>Főzés füstös konyhában</vt:lpstr>
      <vt:lpstr>Reggeliző házaspár  Hajdú-Bihar m.</vt:lpstr>
      <vt:lpstr>Ételek előkészítéséhez, készítéséhez, szükséges eszközök</vt:lpstr>
      <vt:lpstr>Famozsár</vt:lpstr>
      <vt:lpstr>Paprikatörés mozsárban Dunaszekcső, Baranya m., 1964</vt:lpstr>
      <vt:lpstr>Kézimalom</vt:lpstr>
      <vt:lpstr>Kézimalom  Nyíri, Borsod-Abaúj-Zemplén m.</vt:lpstr>
      <vt:lpstr> Étkezések napi rendje </vt:lpstr>
      <vt:lpstr>Reggeli étkezés télen a szobában  Szatymaz (Csongrád megye) 1973</vt:lpstr>
      <vt:lpstr> Ebéd a tanyán </vt:lpstr>
      <vt:lpstr>Ebéd nyáron</vt:lpstr>
      <vt:lpstr>Ételhordás, kasornyába tett szilkékben  Sajóvelezd, Borsod m. 1952</vt:lpstr>
      <vt:lpstr>Tiszafüredi ételhordó</vt:lpstr>
      <vt:lpstr>Kétfogásos, friss, meleg ebéddel megérkezett az asszony a mezőre. Váncsod, Hajdú-Bihar megye 1958. </vt:lpstr>
      <vt:lpstr>MOSOGATÁS</vt:lpstr>
      <vt:lpstr>Mosogatás menete</vt:lpstr>
      <vt:lpstr>Mosogatás vajdlingokban</vt:lpstr>
      <vt:lpstr>KENYÉRSÜTÉS</vt:lpstr>
      <vt:lpstr>Kenyér</vt:lpstr>
      <vt:lpstr>Kenyérkészítés eszközei</vt:lpstr>
      <vt:lpstr>Sütőteknő teknőlábon  Szeremle, Bács-Kiskun m., 20. sz. eleje</vt:lpstr>
      <vt:lpstr>Kovászfa  Keleti-Palócvidék</vt:lpstr>
      <vt:lpstr> Sütőabrosz </vt:lpstr>
      <vt:lpstr>Hódmezővásárhelyi monogramos kézzel szőtt sütőabrosz 19-20. sz. fordulójáról</vt:lpstr>
      <vt:lpstr>Kenyérsütés menete</vt:lpstr>
      <vt:lpstr>Kenyér jelentősége</vt:lpstr>
      <vt:lpstr>Kenyérsütési hiedelmek</vt:lpstr>
      <vt:lpstr> Kenyér kelesztése </vt:lpstr>
      <vt:lpstr>Kenyér kemencébe vetése</vt:lpstr>
      <vt:lpstr>  Kalácsfonó asszony Szilvásszentmárton, Somogy m. 1931  </vt:lpstr>
      <vt:lpstr>Karácsonyi asztal december 24. </vt:lpstr>
      <vt:lpstr>Húsvét vasárnapi ételszentelés</vt:lpstr>
      <vt:lpstr>Lakodalmi kalácsok</vt:lpstr>
      <vt:lpstr>TEJFELDOLGOZÁS</vt:lpstr>
      <vt:lpstr> Tehénfejés </vt:lpstr>
      <vt:lpstr> Tehénfejés Guggolva fejés (Gyímes, v. Csík m.) </vt:lpstr>
      <vt:lpstr>Tehénfejés ülve  Rimóc, Nógrád vm.</vt:lpstr>
      <vt:lpstr>Tehénnel, tejjel kapcsolatos hiedelmek</vt:lpstr>
      <vt:lpstr> Szent György napi hiedelmek és harmatszedés </vt:lpstr>
      <vt:lpstr>Tejfeldolgozás</vt:lpstr>
      <vt:lpstr>Vajköpülés</vt:lpstr>
      <vt:lpstr> Vajköpülés Kazár, Nógrád m. </vt:lpstr>
      <vt:lpstr>Pásztorok karácsonyi vesszőhordása</vt:lpstr>
      <vt:lpstr>TAKARÍTÁS</vt:lpstr>
      <vt:lpstr>Napi takarítás</vt:lpstr>
      <vt:lpstr>Alkalmi takarítás</vt:lpstr>
      <vt:lpstr>Alkalmi karbantartás</vt:lpstr>
      <vt:lpstr>Nagytakarítás</vt:lpstr>
      <vt:lpstr>Takarításhoz kapcsolódó hiedelmek</vt:lpstr>
      <vt:lpstr>Takarításhoz kapcsolódó hiedelmek</vt:lpstr>
      <vt:lpstr>TAPASZTÁS, MÁZOLÁS, PINGÁLÁS, MESZELÉS</vt:lpstr>
      <vt:lpstr>Tapasztás</vt:lpstr>
      <vt:lpstr>Mázolás</vt:lpstr>
      <vt:lpstr> Pingálás, falfestés </vt:lpstr>
      <vt:lpstr>Eresz alatti csík „koszorú” befejezése  Homokmégy, Bács-Kiskun m., 1958</vt:lpstr>
      <vt:lpstr>Meszelés hiedelmei</vt:lpstr>
      <vt:lpstr>KENDERMUNKA</vt:lpstr>
      <vt:lpstr>Kendermunka</vt:lpstr>
      <vt:lpstr>Pünkösdi királynéjárás</vt:lpstr>
      <vt:lpstr>Kendermunka</vt:lpstr>
      <vt:lpstr>159. dia</vt:lpstr>
      <vt:lpstr> Fonalsodrás  Szék, Szolnok Doboka vm. </vt:lpstr>
      <vt:lpstr> Fonó lány festmény  20. sz. eleje </vt:lpstr>
      <vt:lpstr>Szövés</vt:lpstr>
      <vt:lpstr>Szövőszék munkában. A balassagyarmati múzeum Palócházában 20. sz. eleje</vt:lpstr>
      <vt:lpstr>Népművészeti Galéria Hevesen</vt:lpstr>
      <vt:lpstr>Hímzés</vt:lpstr>
      <vt:lpstr> Kalotaszegi szobabelső  </vt:lpstr>
      <vt:lpstr>Vászonhímzés</vt:lpstr>
      <vt:lpstr>Hímzett tárgyak</vt:lpstr>
      <vt:lpstr>   Hímző lányok az asztalsaroknál  Kalotaszentkirály, Kolozs m. 1913  </vt:lpstr>
      <vt:lpstr>Tiszafüredi  hímzett dísztörülközők</vt:lpstr>
      <vt:lpstr> Hímzett bársony mellény Bogács, Borsod-Abaúj-Zemplén m., 19. sz. vége </vt:lpstr>
      <vt:lpstr>Varrás</vt:lpstr>
      <vt:lpstr> Varrogatás a boglyakemence padkáján  Konyár, Hajdú-Bihar megye 1965  </vt:lpstr>
      <vt:lpstr>Ráncolt alsószoknya</vt:lpstr>
      <vt:lpstr>Kelengye</vt:lpstr>
      <vt:lpstr>A menyasszony szekrénybe készített kelengyéje  Buzsák, Somogy m.</vt:lpstr>
      <vt:lpstr>MOSÁS</vt:lpstr>
      <vt:lpstr>Lugzás, szapulás</vt:lpstr>
      <vt:lpstr>Vízmelegítés mosáshoz szabad tűz mellé rakott korsókban Rév, Bihar m.</vt:lpstr>
      <vt:lpstr>Mosás sulyokkal</vt:lpstr>
      <vt:lpstr>Mosás a patakban  Szádelő, Abaúj-Torna m.</vt:lpstr>
      <vt:lpstr>Mosás télen a boglyakemence mellett Komádi, Hajdú-Bihar megye 1960 </vt:lpstr>
      <vt:lpstr>Mosás hiedelmei</vt:lpstr>
      <vt:lpstr>ASSZONYI MUNKÁK HÁZON KÍVÜL</vt:lpstr>
      <vt:lpstr>Falusi udvar állatai</vt:lpstr>
      <vt:lpstr>Baromfi udvar</vt:lpstr>
      <vt:lpstr>Libatömő asszony  Bogács, Borsod vm.1929. </vt:lpstr>
      <vt:lpstr>Lucázás</vt:lpstr>
      <vt:lpstr>Két Boldogasszony közötti idő  Nagyboldogasszony (augusztus 15.) Kisboldogasszony (szeptember 8.)</vt:lpstr>
      <vt:lpstr>Virágoskert</vt:lpstr>
      <vt:lpstr>Virágoskert</vt:lpstr>
      <vt:lpstr>Gyümölcsszedés  Csömör, Pest-Pilis-Solt-Kiskun m.1937. </vt:lpstr>
      <vt:lpstr>Teknőbölcsőt fején vivő, mezőre menő asszony 20. sz. első fele, Lakócsa, Somogy m.</vt:lpstr>
      <vt:lpstr>Szénát forgató asszonyok  Vista, Kolozs m., </vt:lpstr>
      <vt:lpstr>Kapálásból hazatérő házaspár Hont. Hont m.</vt:lpstr>
      <vt:lpstr>Sarlós aratás  Szentgál, Veszprém m.</vt:lpstr>
      <vt:lpstr>Aratóünnep  Boldog, Pest m.</vt:lpstr>
      <vt:lpstr>Székfűszedés Átány, Heves m.</vt:lpstr>
      <vt:lpstr>Tallózó asszony  Debrecen, 1920-as évek</vt:lpstr>
      <vt:lpstr>Rőzsehordó öregasszony</vt:lpstr>
      <vt:lpstr>CIPEKEDÉS, TEHERHORDÁS</vt:lpstr>
      <vt:lpstr>TEHERHORDÁS</vt:lpstr>
      <vt:lpstr>Batyuzás Kazár, Nógrád m.</vt:lpstr>
      <vt:lpstr>Fejen vitt véka  Zala m.</vt:lpstr>
      <vt:lpstr>PIACOZÁS</vt:lpstr>
      <vt:lpstr> Jászberényi piac </vt:lpstr>
      <vt:lpstr>Zöldségpiac  Zenta, Bács-Bodrog m. 1972</vt:lpstr>
      <vt:lpstr>Piacon</vt:lpstr>
      <vt:lpstr>GYÓGYÍTÁS</vt:lpstr>
      <vt:lpstr> Szemverés gyógyítása </vt:lpstr>
      <vt:lpstr> Szemen nőtt árpa lekaszálása  Fony, Borsod-Abaúj-Zemplén m.  </vt:lpstr>
      <vt:lpstr>Füvesasszony  Hódmezővásárhely, Csongrád m.</vt:lpstr>
      <vt:lpstr>ASSZONYOK A TÁRSASMUNKÁKBAN</vt:lpstr>
      <vt:lpstr>Fonó</vt:lpstr>
      <vt:lpstr>Fonó Vankóné Dudás Juli rajza</vt:lpstr>
      <vt:lpstr> Szentistváni fonó </vt:lpstr>
      <vt:lpstr> Fiatalok a fonóban  Rimóc, Nógrád m. </vt:lpstr>
      <vt:lpstr>Kukoricafosztó</vt:lpstr>
      <vt:lpstr> Kukoricafosztás Hódmezővásárhelyen 1900-as években </vt:lpstr>
      <vt:lpstr> Czencz János:  Kukorica fosztás </vt:lpstr>
      <vt:lpstr> Hollósy Simon:Tengerihántás </vt:lpstr>
      <vt:lpstr> Kukoricafosztó  Murakeresztúron </vt:lpstr>
      <vt:lpstr>Kukorica betakarítás</vt:lpstr>
      <vt:lpstr>Kukoricacsuhé</vt:lpstr>
      <vt:lpstr>Csuhézás</vt:lpstr>
      <vt:lpstr>Csuhészatyor</vt:lpstr>
      <vt:lpstr>Szakajtókötés</vt:lpstr>
      <vt:lpstr>Tollfosztó</vt:lpstr>
      <vt:lpstr>Tollfosztás</vt:lpstr>
      <vt:lpstr>Tollfosztó</vt:lpstr>
      <vt:lpstr>Szüret</vt:lpstr>
      <vt:lpstr> Szőlőszedés </vt:lpstr>
      <vt:lpstr> Puttonyba töltés </vt:lpstr>
      <vt:lpstr> Szüreti felvonulás  Vác környékén 1910 </vt:lpstr>
      <vt:lpstr>Szilvalekvárfőzés  Hódmezővásárhely, Csongrád m., 20. sz. eleje</vt:lpstr>
      <vt:lpstr>Disznótor</vt:lpstr>
      <vt:lpstr>Perzselés</vt:lpstr>
      <vt:lpstr>Bélmosás</vt:lpstr>
      <vt:lpstr>ASSZONYOK AZ ÜNNEPI SZOKÁSOKBAN, RÍTUSOKBAN</vt:lpstr>
      <vt:lpstr>Asszonyfarsang Szuhahuta, Heves m.</vt:lpstr>
      <vt:lpstr>Keresztelő</vt:lpstr>
      <vt:lpstr>Paszita, poszrik, komabál, csök, csöröglő</vt:lpstr>
      <vt:lpstr>Komabál  Szenna, Somogy m.</vt:lpstr>
      <vt:lpstr> Csigacsinálás </vt:lpstr>
      <vt:lpstr>Csigacsinálás Bükkzsércen</vt:lpstr>
      <vt:lpstr>Lakodalmi gazdasszonyok Mezőkövesd, 1903</vt:lpstr>
      <vt:lpstr>Lakodalmi konyha  Buják, 1947</vt:lpstr>
      <vt:lpstr>Kásapénz. szakácsnék pénzt gyűjtenek a lakodalomban  Méra, v. Kolozs m.</vt:lpstr>
      <vt:lpstr>Kontyolás Kalotaszegen </vt:lpstr>
      <vt:lpstr>IDŐS ASSZONYOK ÉLETE </vt:lpstr>
      <vt:lpstr>Az idős asszonyok élete</vt:lpstr>
      <vt:lpstr>Búcsúvezető előénekes</vt:lpstr>
      <vt:lpstr>Halottsiratás</vt:lpstr>
      <vt:lpstr>Halottkultusz</vt:lpstr>
      <vt:lpstr>Halott búcsúztatására érkező asszonyok Széken</vt:lpstr>
      <vt:lpstr>Asszonyok padja.  Kalotadámos, Kolozs m., 1979</vt:lpstr>
      <vt:lpstr>ÖSSZEFOGLALÁS</vt:lpstr>
      <vt:lpstr>258. dia</vt:lpstr>
      <vt:lpstr>259.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Nők a hagyományos magyar paraszti életben</dc:title>
  <dc:creator>István</dc:creator>
  <cp:lastModifiedBy>István</cp:lastModifiedBy>
  <cp:revision>4</cp:revision>
  <dcterms:modified xsi:type="dcterms:W3CDTF">2018-07-03T20:08:21Z</dcterms:modified>
</cp:coreProperties>
</file>