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44" r:id="rId3"/>
    <p:sldId id="345" r:id="rId4"/>
    <p:sldId id="323" r:id="rId5"/>
    <p:sldId id="341" r:id="rId6"/>
    <p:sldId id="342" r:id="rId7"/>
    <p:sldId id="324" r:id="rId8"/>
    <p:sldId id="272" r:id="rId9"/>
    <p:sldId id="325" r:id="rId10"/>
    <p:sldId id="328" r:id="rId11"/>
    <p:sldId id="329" r:id="rId12"/>
    <p:sldId id="330" r:id="rId13"/>
    <p:sldId id="331" r:id="rId14"/>
    <p:sldId id="332" r:id="rId15"/>
    <p:sldId id="336" r:id="rId16"/>
    <p:sldId id="343" r:id="rId17"/>
    <p:sldId id="334" r:id="rId18"/>
    <p:sldId id="335" r:id="rId19"/>
    <p:sldId id="339" r:id="rId20"/>
    <p:sldId id="340" r:id="rId21"/>
    <p:sldId id="273" r:id="rId22"/>
    <p:sldId id="277" r:id="rId23"/>
    <p:sldId id="346" r:id="rId24"/>
    <p:sldId id="278" r:id="rId25"/>
    <p:sldId id="313" r:id="rId26"/>
    <p:sldId id="314" r:id="rId27"/>
    <p:sldId id="301" r:id="rId28"/>
    <p:sldId id="317" r:id="rId29"/>
    <p:sldId id="283" r:id="rId30"/>
    <p:sldId id="304" r:id="rId31"/>
    <p:sldId id="303" r:id="rId32"/>
    <p:sldId id="315" r:id="rId33"/>
    <p:sldId id="349" r:id="rId34"/>
    <p:sldId id="347" r:id="rId35"/>
    <p:sldId id="285" r:id="rId36"/>
    <p:sldId id="348" r:id="rId37"/>
    <p:sldId id="307" r:id="rId38"/>
    <p:sldId id="286" r:id="rId39"/>
    <p:sldId id="287" r:id="rId40"/>
    <p:sldId id="288" r:id="rId41"/>
    <p:sldId id="316" r:id="rId42"/>
    <p:sldId id="289" r:id="rId43"/>
    <p:sldId id="290" r:id="rId44"/>
    <p:sldId id="291" r:id="rId45"/>
    <p:sldId id="292" r:id="rId46"/>
    <p:sldId id="279" r:id="rId47"/>
    <p:sldId id="305" r:id="rId48"/>
    <p:sldId id="353" r:id="rId49"/>
    <p:sldId id="354" r:id="rId50"/>
    <p:sldId id="296" r:id="rId51"/>
    <p:sldId id="355" r:id="rId52"/>
    <p:sldId id="298" r:id="rId53"/>
    <p:sldId id="308" r:id="rId54"/>
    <p:sldId id="299" r:id="rId55"/>
    <p:sldId id="276" r:id="rId5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D92C7F-82E6-4A18-B05C-751FA5C8668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1ABD6-6AFB-4354-BC1B-BACB8DD2D60F}" type="slidenum">
              <a:rPr lang="hu-HU"/>
              <a:pPr/>
              <a:t>15</a:t>
            </a:fld>
            <a:endParaRPr lang="hu-HU"/>
          </a:p>
        </p:txBody>
      </p:sp>
      <p:sp>
        <p:nvSpPr>
          <p:cNvPr id="1136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1136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ln/>
        </p:spPr>
        <p:txBody>
          <a:bodyPr wrap="none" anchor="ctr"/>
          <a:lstStyle/>
          <a:p>
            <a:pPr defTabSz="449263"/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E113E-0D67-48E3-A90A-4506449566A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181CA-6AD9-4705-A00B-549479BB292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6D6B-D415-4DFA-B984-63015E87508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E35570-9841-4686-9096-EAD6822EA3A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81BE7C-D504-47D1-A9D0-20BE765D15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717F3F-D508-4791-97FD-2A898AF037C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44B82F-793B-4B33-B22B-160F09C2E4C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F3B68F-63BB-4488-B7C5-B3264993ABF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DD728-A755-4A28-A3FF-6A25283049B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E383E-67B4-4CAB-B78F-7BAF2B6378D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C5673-59B4-490B-94A7-EFF0D795586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6FC3-8662-4BCE-9ABB-636F8E86B9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E1EA-A7F5-4AEF-A144-9EC6A25FD71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901DF-B163-42CA-B753-4A0CA751DAD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F121A-589F-4295-B41E-940D77E3076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D129-17CC-4663-A758-87154474F41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9C3608-248E-4E2F-A1D0-8A39327335B5}" type="slidenum">
              <a:rPr lang="hu-HU"/>
              <a:pPr/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728787"/>
          </a:xfrm>
        </p:spPr>
        <p:txBody>
          <a:bodyPr/>
          <a:lstStyle/>
          <a:p>
            <a:r>
              <a:rPr lang="hu-HU" dirty="0" smtClean="0"/>
              <a:t>Szempontok az anyagi kultúra tárgyainak gyűjtéséhez</a:t>
            </a:r>
            <a:endParaRPr lang="hu-H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2570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 smtClean="0"/>
              <a:t>Önkéntes Gyűjtők </a:t>
            </a:r>
            <a:r>
              <a:rPr lang="hu-HU" dirty="0" smtClean="0"/>
              <a:t>I. Országos  Tradíció </a:t>
            </a:r>
            <a:r>
              <a:rPr lang="hu-HU" dirty="0" smtClean="0"/>
              <a:t>Tábora</a:t>
            </a:r>
          </a:p>
          <a:p>
            <a:pPr>
              <a:lnSpc>
                <a:spcPct val="90000"/>
              </a:lnSpc>
            </a:pPr>
            <a:r>
              <a:rPr lang="hu-HU" dirty="0" smtClean="0"/>
              <a:t>Alkotó </a:t>
            </a:r>
            <a:r>
              <a:rPr lang="hu-HU" dirty="0" smtClean="0"/>
              <a:t>jellegű </a:t>
            </a:r>
            <a:r>
              <a:rPr lang="hu-HU" dirty="0" smtClean="0"/>
              <a:t>honismereti </a:t>
            </a:r>
            <a:r>
              <a:rPr lang="hu-HU" dirty="0" smtClean="0"/>
              <a:t>Tábor</a:t>
            </a:r>
          </a:p>
          <a:p>
            <a:pPr>
              <a:lnSpc>
                <a:spcPct val="90000"/>
              </a:lnSpc>
            </a:pP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2013. július 24.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hu-HU">
                <a:latin typeface="Times New Roman" pitchFamily="18" charset="0"/>
              </a:rPr>
              <a:t>Iratok, fotók</a:t>
            </a:r>
          </a:p>
        </p:txBody>
      </p:sp>
      <p:pic>
        <p:nvPicPr>
          <p:cNvPr id="103427" name="Picture 3" descr="Dunaharaszti0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836613"/>
            <a:ext cx="3243262" cy="5187950"/>
          </a:xfrm>
          <a:noFill/>
          <a:ln/>
        </p:spPr>
      </p:pic>
      <p:pic>
        <p:nvPicPr>
          <p:cNvPr id="103428" name="Picture 4" descr="Dunaharaszti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3141663"/>
            <a:ext cx="5329238" cy="3470275"/>
          </a:xfrm>
          <a:noFill/>
          <a:ln/>
        </p:spPr>
      </p:pic>
      <p:pic>
        <p:nvPicPr>
          <p:cNvPr id="103429" name="Picture 5" descr="WF 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24625" y="0"/>
            <a:ext cx="2619375" cy="4278313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Kutatási módszerek?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Interjú készítése – kérdőívezés – diktafon használata</a:t>
            </a:r>
          </a:p>
          <a:p>
            <a:pPr>
              <a:lnSpc>
                <a:spcPct val="90000"/>
              </a:lnSpc>
            </a:pPr>
            <a:r>
              <a:rPr lang="hu-HU" sz="2800"/>
              <a:t>Fényképezés</a:t>
            </a:r>
          </a:p>
          <a:p>
            <a:pPr>
              <a:lnSpc>
                <a:spcPct val="90000"/>
              </a:lnSpc>
            </a:pPr>
            <a:r>
              <a:rPr lang="hu-HU" sz="2800"/>
              <a:t>Adattári anyagok, szakirodalom keresése – Néprajzi Múzeum, volt megyei múzeumok adattára</a:t>
            </a:r>
          </a:p>
          <a:p>
            <a:pPr>
              <a:lnSpc>
                <a:spcPct val="90000"/>
              </a:lnSpc>
            </a:pPr>
            <a:r>
              <a:rPr lang="hu-HU" sz="2800"/>
              <a:t>Videofilm készítése. Így az utókornak is megmaradhatnak munkafolyamatok, élettörténetek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554663" cy="1268760"/>
          </a:xfrm>
        </p:spPr>
        <p:txBody>
          <a:bodyPr/>
          <a:lstStyle/>
          <a:p>
            <a:r>
              <a:rPr lang="hu-HU" sz="3200" dirty="0"/>
              <a:t>A gyűjtőmunka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4495800" cy="5472336"/>
          </a:xfrm>
        </p:spPr>
        <p:txBody>
          <a:bodyPr/>
          <a:lstStyle/>
          <a:p>
            <a:r>
              <a:rPr lang="hu-HU" sz="2800" dirty="0"/>
              <a:t>Régi fotók </a:t>
            </a:r>
            <a:r>
              <a:rPr lang="hu-HU" sz="2800" dirty="0" err="1"/>
              <a:t>szkennelése</a:t>
            </a:r>
            <a:r>
              <a:rPr lang="hu-HU" sz="2800" dirty="0"/>
              <a:t> jó minőségben – így az eredeti a tulajdonosnál marad</a:t>
            </a:r>
          </a:p>
          <a:p>
            <a:endParaRPr lang="hu-HU" sz="2000" dirty="0" smtClean="0"/>
          </a:p>
          <a:p>
            <a:r>
              <a:rPr lang="hu-HU" sz="2800" dirty="0" smtClean="0"/>
              <a:t>Adatolás </a:t>
            </a:r>
            <a:r>
              <a:rPr lang="hu-HU" sz="2800" dirty="0"/>
              <a:t>nagyon fontos!</a:t>
            </a:r>
          </a:p>
          <a:p>
            <a:endParaRPr lang="hu-HU" sz="2000" dirty="0" smtClean="0"/>
          </a:p>
          <a:p>
            <a:r>
              <a:rPr lang="hu-HU" sz="2800" dirty="0" smtClean="0"/>
              <a:t>Külön leltározás</a:t>
            </a:r>
          </a:p>
          <a:p>
            <a:endParaRPr lang="hu-HU" sz="2800" dirty="0"/>
          </a:p>
          <a:p>
            <a:r>
              <a:rPr lang="hu-HU" sz="2800" dirty="0"/>
              <a:t>Sok apró mozzanata a 20. század eleji életnek</a:t>
            </a:r>
          </a:p>
          <a:p>
            <a:endParaRPr lang="hu-HU" sz="2800" dirty="0"/>
          </a:p>
        </p:txBody>
      </p:sp>
      <p:pic>
        <p:nvPicPr>
          <p:cNvPr id="105476" name="Picture 4" descr="ismeretlen k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5575" y="549275"/>
            <a:ext cx="3527425" cy="5576888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/>
              <a:t>A gyűjtőmunka</a:t>
            </a:r>
            <a:br>
              <a:rPr lang="hu-HU" sz="3600"/>
            </a:br>
            <a:r>
              <a:rPr lang="hu-HU" sz="2000"/>
              <a:t/>
            </a:r>
            <a:br>
              <a:rPr lang="hu-HU" sz="2000"/>
            </a:br>
            <a:endParaRPr lang="hu-HU" sz="36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5651500" cy="5761038"/>
          </a:xfrm>
        </p:spPr>
        <p:txBody>
          <a:bodyPr/>
          <a:lstStyle/>
          <a:p>
            <a:r>
              <a:rPr lang="hu-HU" sz="2000" dirty="0"/>
              <a:t>Tájékozódnunk kell arról, hogy milyen típusú tárgyakat használtak</a:t>
            </a:r>
          </a:p>
          <a:p>
            <a:pPr lvl="1"/>
            <a:r>
              <a:rPr lang="hu-HU" sz="1800" dirty="0"/>
              <a:t>az adott háztartásban </a:t>
            </a:r>
          </a:p>
          <a:p>
            <a:pPr lvl="1"/>
            <a:r>
              <a:rPr lang="hu-HU" sz="1800" dirty="0"/>
              <a:t>az adott korszakban </a:t>
            </a:r>
          </a:p>
          <a:p>
            <a:pPr lvl="1"/>
            <a:r>
              <a:rPr lang="hu-HU" sz="1800" dirty="0"/>
              <a:t>adott gazdasági szinten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Vásárlással - nyugta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Ajándékozással – ajándékozási szerződés, hogy a későbbiekben se merülhessen föl jogi probléma az egykori tulajdonossal vagy örökössel 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Versengés szerepe!?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Neveket kiírni?!</a:t>
            </a:r>
          </a:p>
          <a:p>
            <a:pPr lvl="1">
              <a:spcBef>
                <a:spcPts val="500"/>
              </a:spcBef>
              <a:buClr>
                <a:srgbClr val="FFCC00"/>
              </a:buClr>
              <a:buSzPct val="65000"/>
              <a:buFont typeface="Wingdings" pitchFamily="2" charset="2"/>
              <a:buChar char=""/>
            </a:pPr>
            <a:r>
              <a:rPr lang="hu-HU" sz="1800" dirty="0"/>
              <a:t>Probléma: mindenki a saját tárgyát akarja a legjobb helyen látni</a:t>
            </a:r>
          </a:p>
        </p:txBody>
      </p:sp>
      <p:pic>
        <p:nvPicPr>
          <p:cNvPr id="106500" name="Picture 4" descr="P31001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196975"/>
            <a:ext cx="3078162" cy="4525963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075612" cy="1125538"/>
          </a:xfrm>
        </p:spPr>
        <p:txBody>
          <a:bodyPr/>
          <a:lstStyle/>
          <a:p>
            <a:r>
              <a:rPr lang="hu-HU" sz="3600"/>
              <a:t/>
            </a:r>
            <a:br>
              <a:rPr lang="hu-HU" sz="3600"/>
            </a:br>
            <a:r>
              <a:rPr lang="hu-HU" sz="3600"/>
              <a:t>A gyűjtött tárgy adatolása</a:t>
            </a:r>
            <a:r>
              <a:rPr lang="hu-HU" sz="4000">
                <a:latin typeface="Monotype Corsiva" pitchFamily="66" charset="0"/>
              </a:rPr>
              <a:t/>
            </a:r>
            <a:br>
              <a:rPr lang="hu-HU" sz="4000">
                <a:latin typeface="Monotype Corsiva" pitchFamily="66" charset="0"/>
              </a:rPr>
            </a:br>
            <a:endParaRPr lang="hu-HU" sz="4000">
              <a:latin typeface="Monotype Corsiva" pitchFamily="66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hu-HU" sz="2400"/>
              <a:t>Nemcsak a leltározást könnyíti meg, de a hitelességet is segíti</a:t>
            </a:r>
          </a:p>
          <a:p>
            <a:pPr lvl="1">
              <a:lnSpc>
                <a:spcPct val="80000"/>
              </a:lnSpc>
            </a:pPr>
            <a:r>
              <a:rPr lang="hu-HU" sz="2400"/>
              <a:t>Mire kell rákérdezni:</a:t>
            </a:r>
          </a:p>
          <a:p>
            <a:pPr lvl="2">
              <a:lnSpc>
                <a:spcPct val="80000"/>
              </a:lnSpc>
            </a:pPr>
            <a:r>
              <a:rPr lang="hu-HU" sz="2000" b="1">
                <a:latin typeface="Times New Roman" pitchFamily="18" charset="0"/>
              </a:rPr>
              <a:t>Helyi neve: feliratokon, nemzetiségi elnevezések, tájszavak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Hol? 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Hogyan?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Mire?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Kik?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Mikor használták?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Hol tárolták?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Miből készült?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Kik készítették?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Milyen technikával készítették?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Mennyi volt az ára?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Hogyan terjedt el?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Mikor terjedt el?</a:t>
            </a:r>
          </a:p>
          <a:p>
            <a:pPr lvl="2">
              <a:lnSpc>
                <a:spcPct val="80000"/>
              </a:lnSpc>
            </a:pPr>
            <a:r>
              <a:rPr lang="hu-HU" sz="2000"/>
              <a:t>Milyen változatai voltak?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>
                <a:latin typeface="Times New Roman" pitchFamily="18" charset="0"/>
              </a:rPr>
              <a:t>Történetek – Miért?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ln/>
        </p:spPr>
        <p:txBody>
          <a:bodyPr lIns="90000" tIns="46800" rIns="90000" bIns="46800"/>
          <a:lstStyle/>
          <a:p>
            <a:pPr marL="339725" indent="-339725" defTabSz="449263">
              <a:lnSpc>
                <a:spcPct val="90000"/>
              </a:lnSpc>
              <a:spcBef>
                <a:spcPts val="600"/>
              </a:spcBef>
              <a:buFont typeface="Garamond" pitchFamily="18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 sz="2800">
                <a:latin typeface="Times New Roman" pitchFamily="18" charset="0"/>
              </a:rPr>
              <a:t>Az alapgondolat a tárgy hiteles  megjelenítése történetek segítségével is – miért fontos ez, miért hasznos?</a:t>
            </a:r>
          </a:p>
          <a:p>
            <a:pPr marL="339725" indent="-339725" defTabSz="449263">
              <a:lnSpc>
                <a:spcPct val="90000"/>
              </a:lnSpc>
              <a:spcBef>
                <a:spcPts val="600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>
                <a:latin typeface="Times New Roman" pitchFamily="18" charset="0"/>
              </a:rPr>
              <a:t>Az emberek természetüknél fogva történetmesélők</a:t>
            </a:r>
            <a:endParaRPr lang="hu-HU" sz="2800">
              <a:latin typeface="Times New Roman" pitchFamily="18" charset="0"/>
            </a:endParaRPr>
          </a:p>
          <a:p>
            <a:pPr marL="739775" lvl="1" indent="-282575" defTabSz="449263">
              <a:lnSpc>
                <a:spcPct val="90000"/>
              </a:lnSpc>
              <a:spcBef>
                <a:spcPts val="600"/>
              </a:spcBef>
              <a:buFont typeface="Garamond" pitchFamily="18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>
                <a:latin typeface="Times New Roman" pitchFamily="18" charset="0"/>
              </a:rPr>
              <a:t>Segítségével a kiállításoknak új lehetősége nyílik az élményközpontú bemutatásra, az érthetőbb interpretációra.</a:t>
            </a:r>
          </a:p>
          <a:p>
            <a:pPr marL="739775" lvl="1" indent="-282575" defTabSz="449263">
              <a:lnSpc>
                <a:spcPct val="90000"/>
              </a:lnSpc>
              <a:spcBef>
                <a:spcPts val="600"/>
              </a:spcBef>
              <a:buFont typeface="Garamond" pitchFamily="18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>
                <a:latin typeface="Times New Roman" pitchFamily="18" charset="0"/>
              </a:rPr>
              <a:t>Továbbá az is cél, hogy a történetekkel elősegítsük a kiállítás témájának megértését, a történetek által hordozott jelentések kommunikálását. </a:t>
            </a:r>
          </a:p>
          <a:p>
            <a:pPr marL="739775" lvl="1" indent="-282575" defTabSz="449263">
              <a:lnSpc>
                <a:spcPct val="90000"/>
              </a:lnSpc>
              <a:spcBef>
                <a:spcPts val="600"/>
              </a:spcBef>
              <a:buFont typeface="Garamond" pitchFamily="18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hu-HU">
                <a:latin typeface="Times New Roman" pitchFamily="18" charset="0"/>
              </a:rPr>
              <a:t>Mert az ismeretátadás a kiállításokban TÁRGYAK segítségével történik – az Internet, a könyvtár nem rendelkezik ezzel az előnnyel.</a:t>
            </a:r>
            <a:r>
              <a:rPr lang="hu-HU"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20675"/>
            <a:ext cx="7988300" cy="561975"/>
          </a:xfrm>
        </p:spPr>
        <p:txBody>
          <a:bodyPr/>
          <a:lstStyle/>
          <a:p>
            <a:r>
              <a:rPr lang="hu-HU" sz="4000"/>
              <a:t>Berendezési terv</a:t>
            </a:r>
          </a:p>
        </p:txBody>
      </p:sp>
      <p:pic>
        <p:nvPicPr>
          <p:cNvPr id="124931" name="Picture 3" descr="kep 002z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08063"/>
            <a:ext cx="8280400" cy="51181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Mire figyeljünk?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/>
              <a:t>A tárgy állapotára: gombás, penészes tárgy megfertőzi a többit</a:t>
            </a:r>
          </a:p>
          <a:p>
            <a:r>
              <a:rPr lang="hu-HU" sz="2800"/>
              <a:t>Ha törött, repedt, hiányos, másikat keresni helyette </a:t>
            </a:r>
          </a:p>
          <a:p>
            <a:r>
              <a:rPr lang="hu-HU" sz="2800"/>
              <a:t>A szekrényekben, ládákban összehajtott textilek eltörnek </a:t>
            </a:r>
          </a:p>
          <a:p>
            <a:endParaRPr lang="hu-HU" sz="2800"/>
          </a:p>
          <a:p>
            <a:pPr>
              <a:buFontTx/>
              <a:buNone/>
            </a:pPr>
            <a:endParaRPr lang="hu-H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/>
              <a:t>Mitől és hogyan védjük a tárgyakat?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2800"/>
              <a:t>Piszoktól, portól</a:t>
            </a:r>
          </a:p>
          <a:p>
            <a:pPr>
              <a:lnSpc>
                <a:spcPct val="80000"/>
              </a:lnSpc>
            </a:pPr>
            <a:r>
              <a:rPr lang="hu-HU" sz="2800"/>
              <a:t>Rendetlenségtől</a:t>
            </a:r>
          </a:p>
          <a:p>
            <a:pPr>
              <a:lnSpc>
                <a:spcPct val="80000"/>
              </a:lnSpc>
            </a:pPr>
            <a:r>
              <a:rPr lang="hu-HU" sz="2800"/>
              <a:t>Nedvességtől</a:t>
            </a:r>
          </a:p>
          <a:p>
            <a:pPr>
              <a:lnSpc>
                <a:spcPct val="80000"/>
              </a:lnSpc>
            </a:pPr>
            <a:r>
              <a:rPr lang="hu-HU" sz="2800"/>
              <a:t>Túlzott kiszáradástól</a:t>
            </a:r>
          </a:p>
          <a:p>
            <a:pPr>
              <a:lnSpc>
                <a:spcPct val="80000"/>
              </a:lnSpc>
            </a:pPr>
            <a:r>
              <a:rPr lang="hu-HU" sz="2800"/>
              <a:t>Túlzott fénytől - elsötétítés</a:t>
            </a:r>
          </a:p>
          <a:p>
            <a:pPr>
              <a:lnSpc>
                <a:spcPct val="80000"/>
              </a:lnSpc>
            </a:pPr>
            <a:r>
              <a:rPr lang="hu-HU" sz="2800"/>
              <a:t>Növényi és állati kártevőktől</a:t>
            </a:r>
          </a:p>
          <a:p>
            <a:pPr>
              <a:lnSpc>
                <a:spcPct val="80000"/>
              </a:lnSpc>
            </a:pPr>
            <a:r>
              <a:rPr lang="hu-HU" sz="2800"/>
              <a:t>Elemi csapásoktól (tűz- és villámvédelem, korrekt elektromos hálózat)</a:t>
            </a:r>
          </a:p>
          <a:p>
            <a:pPr>
              <a:lnSpc>
                <a:spcPct val="80000"/>
              </a:lnSpc>
            </a:pPr>
            <a:r>
              <a:rPr lang="hu-HU" sz="2800"/>
              <a:t>Illetéktelen behatolástól - riasztóberendezés</a:t>
            </a:r>
          </a:p>
          <a:p>
            <a:pPr>
              <a:lnSpc>
                <a:spcPct val="80000"/>
              </a:lnSpc>
            </a:pPr>
            <a:r>
              <a:rPr lang="hu-HU" sz="2800"/>
              <a:t>A használat közben keletkező károktól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II. Mire való egy múzeum?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magyar népi kultúra tárgyi és szellemi emlékeinek összegyűjtése, megőrzése és feldolgozása-bemutatása a feladata.</a:t>
            </a:r>
          </a:p>
          <a:p>
            <a:r>
              <a:rPr lang="hu-HU"/>
              <a:t>Így az alábbi hármas egység mentén mutatható be:</a:t>
            </a:r>
          </a:p>
          <a:p>
            <a:r>
              <a:rPr lang="hu-HU"/>
              <a:t>1. gyűjtés</a:t>
            </a:r>
          </a:p>
          <a:p>
            <a:r>
              <a:rPr lang="hu-HU"/>
              <a:t>2. megőrzés</a:t>
            </a:r>
          </a:p>
          <a:p>
            <a:r>
              <a:rPr lang="hu-HU"/>
              <a:t>3. feldolgozás-bemutatás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Lehetséges-e még a hagyományos értelemben vett néprajzi tárgy gyűjtés napjainkban?</a:t>
            </a:r>
          </a:p>
          <a:p>
            <a:r>
              <a:rPr lang="hu-HU"/>
              <a:t>Lehetséges-e a tárgy gyűjtés általános jellemzőihez segédletet nyújtani?</a:t>
            </a:r>
          </a:p>
          <a:p>
            <a:r>
              <a:rPr lang="hu-HU"/>
              <a:t>Mi a tárgy útja a múzeumban?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Egy tárgy útja a múzeumban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gyűjtés, vásárlás, ajándékozással a múzeumba kerülő tárgy</a:t>
            </a:r>
          </a:p>
          <a:p>
            <a:r>
              <a:rPr lang="hu-HU"/>
              <a:t>1. gyarapodási számot kap</a:t>
            </a:r>
          </a:p>
          <a:p>
            <a:r>
              <a:rPr lang="hu-HU"/>
              <a:t>2. leltározzák</a:t>
            </a:r>
          </a:p>
          <a:p>
            <a:r>
              <a:rPr lang="hu-HU"/>
              <a:t>3. restaurálják</a:t>
            </a:r>
          </a:p>
          <a:p>
            <a:r>
              <a:rPr lang="hu-HU"/>
              <a:t>4. eldöntik, hogy kiállításba – raktárba kerüljön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Múzeumi raktár részlete</a:t>
            </a:r>
          </a:p>
        </p:txBody>
      </p:sp>
      <p:pic>
        <p:nvPicPr>
          <p:cNvPr id="21506" name="Picture 2" descr="DSCN57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600200"/>
            <a:ext cx="8207375" cy="5257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hu-HU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1112"/>
            <a:ext cx="8229600" cy="5576888"/>
          </a:xfrm>
        </p:spPr>
        <p:txBody>
          <a:bodyPr/>
          <a:lstStyle/>
          <a:p>
            <a:r>
              <a:rPr lang="hu-HU" dirty="0"/>
              <a:t>Egy tájház létrehozásánál az előkészítő feladatok jelentősége legalább akkora, mint a gyakorlati munkáé.</a:t>
            </a:r>
          </a:p>
          <a:p>
            <a:r>
              <a:rPr lang="hu-HU" dirty="0"/>
              <a:t>A legjobb szándékú helyi értékmentő tevékenység, tájház kialakítása sem nélkülözhet bizonyos alap nyilvántartási ismereteket.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/>
              <a:t>Az emberi emlékezet korlátozott volta miatt a hagyományos közegükből kikerülő tárgyak hihetetlenül gyorsan elveszíthetik a mögöttes információk tartalmi megőrzésének esélyét</a:t>
            </a:r>
            <a:r>
              <a:rPr lang="hu-HU" sz="2800" dirty="0" smtClean="0"/>
              <a:t>.</a:t>
            </a:r>
          </a:p>
          <a:p>
            <a:endParaRPr lang="hu-HU" sz="2800" dirty="0"/>
          </a:p>
          <a:p>
            <a:r>
              <a:rPr lang="hu-HU" sz="2800" dirty="0"/>
              <a:t>A múzeumokban kimunkált nyilvántartás jellemzőinek megismerése és alkalmazása a helyi értékmentő munkát eredményesebbé, és minden bizonnyal hitelesebbé is teheti.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662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64704"/>
            <a:ext cx="8229600" cy="6093296"/>
          </a:xfrm>
        </p:spPr>
        <p:txBody>
          <a:bodyPr/>
          <a:lstStyle/>
          <a:p>
            <a:r>
              <a:rPr lang="hu-HU" dirty="0"/>
              <a:t>A múzeumok nyilvántartási szabályzatai előírják a központi szabályozás helyi feltételekkel történő megvalósítását. </a:t>
            </a:r>
            <a:endParaRPr lang="hu-HU" dirty="0" smtClean="0"/>
          </a:p>
          <a:p>
            <a:r>
              <a:rPr lang="hu-HU" dirty="0" smtClean="0"/>
              <a:t>Hivatalosan </a:t>
            </a:r>
            <a:r>
              <a:rPr lang="hu-HU" dirty="0"/>
              <a:t>elfogadott (akkreditált) számítógépes nyilvántartással még csak néhány múzeum rendelkezik az országban, a gyakorlatban viszont az intézmények többsége csak párhuzamosan, vagy már úgy sem vezeti az ún. 7. számú (néprajzi tárgyi gyűjtemény) leltárkönyvet.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monari_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04838"/>
            <a:ext cx="8229600" cy="5992812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monari_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04838"/>
            <a:ext cx="8229600" cy="606425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Gyarapodási napló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A tájházak üzemeltetőinek is kell gyarapodási naplót vezetniük. A naplóba minden az intézménybe bekerülő tárgyat dokumentálni szükséges. Alap információit rögzítve. A gyarapodási szám évente újrakezdődő folyamatos sorszám, az érkezés sorrendjében.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Gyarapodási szám</a:t>
            </a:r>
          </a:p>
        </p:txBody>
      </p:sp>
      <p:pic>
        <p:nvPicPr>
          <p:cNvPr id="88067" name="Picture 3" descr="sanyi 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2288" y="1600200"/>
            <a:ext cx="3814762" cy="525780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Folyt.</a:t>
            </a:r>
            <a:endParaRPr lang="hu-H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alább ismertetendők nem helyettesíthetik egy muzeológus szakember tevékenységét, viszont annak előkészítésében, munkájának hatékonyságában és hitelességében s nem utolsó sorban a működés/működtetés későbbi fázisaiban lesz fokozott jelentősége a nyilvántartási ismeretek megismerésének s alkalmazni tudásának.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I. Hogyan keressünk tárgyakat?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z="2400" b="1"/>
              <a:t>Személyes ismeretség </a:t>
            </a:r>
          </a:p>
          <a:p>
            <a:pPr>
              <a:lnSpc>
                <a:spcPct val="90000"/>
              </a:lnSpc>
            </a:pPr>
            <a:r>
              <a:rPr lang="hu-HU" sz="2400" b="1"/>
              <a:t>Személyre szóló levelek küldése – jelentős háttérmunka!</a:t>
            </a:r>
          </a:p>
          <a:p>
            <a:pPr>
              <a:lnSpc>
                <a:spcPct val="90000"/>
              </a:lnSpc>
            </a:pPr>
            <a:r>
              <a:rPr lang="hu-HU" sz="2400"/>
              <a:t>Címek összeírása</a:t>
            </a:r>
          </a:p>
          <a:p>
            <a:pPr>
              <a:lnSpc>
                <a:spcPct val="90000"/>
              </a:lnSpc>
            </a:pPr>
            <a:r>
              <a:rPr lang="hu-HU" sz="2400"/>
              <a:t>A lakosok érdekeltté tétele: a tájház-falumúzeum nemcsak a látogatóké, hanem a közösségé is</a:t>
            </a:r>
          </a:p>
          <a:p>
            <a:pPr>
              <a:lnSpc>
                <a:spcPct val="90000"/>
              </a:lnSpc>
            </a:pPr>
            <a:endParaRPr lang="hu-HU" sz="2400" b="1"/>
          </a:p>
          <a:p>
            <a:pPr>
              <a:lnSpc>
                <a:spcPct val="90000"/>
              </a:lnSpc>
            </a:pPr>
            <a:r>
              <a:rPr lang="hu-HU" sz="2400"/>
              <a:t>Helyi újság</a:t>
            </a:r>
          </a:p>
          <a:p>
            <a:pPr>
              <a:lnSpc>
                <a:spcPct val="90000"/>
              </a:lnSpc>
            </a:pPr>
            <a:r>
              <a:rPr lang="hu-HU" sz="2400"/>
              <a:t>Polgármester</a:t>
            </a:r>
          </a:p>
          <a:p>
            <a:pPr>
              <a:lnSpc>
                <a:spcPct val="90000"/>
              </a:lnSpc>
            </a:pPr>
            <a:r>
              <a:rPr lang="hu-HU" sz="2400"/>
              <a:t>Pap, lelkész</a:t>
            </a:r>
          </a:p>
          <a:p>
            <a:pPr>
              <a:lnSpc>
                <a:spcPct val="90000"/>
              </a:lnSpc>
            </a:pPr>
            <a:r>
              <a:rPr lang="hu-HU" sz="2400"/>
              <a:t>Idősek klubja</a:t>
            </a:r>
          </a:p>
          <a:p>
            <a:pPr>
              <a:lnSpc>
                <a:spcPct val="90000"/>
              </a:lnSpc>
            </a:pPr>
            <a:endParaRPr lang="hu-HU" sz="2400"/>
          </a:p>
          <a:p>
            <a:pPr>
              <a:lnSpc>
                <a:spcPct val="90000"/>
              </a:lnSpc>
            </a:pPr>
            <a:endParaRPr lang="hu-HU" sz="2400"/>
          </a:p>
          <a:p>
            <a:pPr>
              <a:lnSpc>
                <a:spcPct val="90000"/>
              </a:lnSpc>
              <a:buFontTx/>
              <a:buNone/>
            </a:pP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r>
              <a:rPr lang="hu-HU" sz="4000"/>
              <a:t>Jelenleg használt leltározási adatlap</a:t>
            </a:r>
          </a:p>
        </p:txBody>
      </p:sp>
      <p:pic>
        <p:nvPicPr>
          <p:cNvPr id="63491" name="Picture 3" descr="beolvasás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052513"/>
            <a:ext cx="4032250" cy="580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Leltárkönyv rovatai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1. leltári szám</a:t>
            </a:r>
          </a:p>
          <a:p>
            <a:pPr>
              <a:lnSpc>
                <a:spcPct val="90000"/>
              </a:lnSpc>
            </a:pPr>
            <a:r>
              <a:rPr lang="hu-HU"/>
              <a:t>2. tárgy megjelölése</a:t>
            </a:r>
          </a:p>
          <a:p>
            <a:pPr>
              <a:lnSpc>
                <a:spcPct val="90000"/>
              </a:lnSpc>
            </a:pPr>
            <a:r>
              <a:rPr lang="hu-HU"/>
              <a:t>3. darabszám</a:t>
            </a:r>
          </a:p>
          <a:p>
            <a:pPr>
              <a:lnSpc>
                <a:spcPct val="90000"/>
              </a:lnSpc>
            </a:pPr>
            <a:r>
              <a:rPr lang="hu-HU"/>
              <a:t>4. anyag és technika</a:t>
            </a:r>
          </a:p>
          <a:p>
            <a:pPr>
              <a:lnSpc>
                <a:spcPct val="90000"/>
              </a:lnSpc>
            </a:pPr>
            <a:r>
              <a:rPr lang="hu-HU"/>
              <a:t>5. méretek</a:t>
            </a:r>
          </a:p>
          <a:p>
            <a:pPr>
              <a:lnSpc>
                <a:spcPct val="90000"/>
              </a:lnSpc>
            </a:pPr>
            <a:r>
              <a:rPr lang="hu-HU"/>
              <a:t>6. készítés helye</a:t>
            </a:r>
          </a:p>
          <a:p>
            <a:pPr>
              <a:lnSpc>
                <a:spcPct val="90000"/>
              </a:lnSpc>
            </a:pPr>
            <a:r>
              <a:rPr lang="hu-HU"/>
              <a:t>7. használat helye</a:t>
            </a:r>
          </a:p>
          <a:p>
            <a:pPr>
              <a:lnSpc>
                <a:spcPct val="90000"/>
              </a:lnSpc>
            </a:pPr>
            <a:r>
              <a:rPr lang="hu-HU"/>
              <a:t>8. tárgy készítője</a:t>
            </a:r>
          </a:p>
          <a:p>
            <a:pPr>
              <a:lnSpc>
                <a:spcPct val="90000"/>
              </a:lnSpc>
            </a:pPr>
            <a:r>
              <a:rPr lang="hu-HU"/>
              <a:t>9. készítés ideje</a:t>
            </a:r>
          </a:p>
          <a:p>
            <a:pPr>
              <a:lnSpc>
                <a:spcPct val="90000"/>
              </a:lnSpc>
            </a:pPr>
            <a:endParaRPr lang="hu-H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10. megszerzés módja</a:t>
            </a:r>
          </a:p>
          <a:p>
            <a:pPr>
              <a:lnSpc>
                <a:spcPct val="90000"/>
              </a:lnSpc>
            </a:pPr>
            <a:r>
              <a:rPr lang="hu-HU"/>
              <a:t>11. ajándékozó – eladó személye</a:t>
            </a:r>
          </a:p>
          <a:p>
            <a:pPr>
              <a:lnSpc>
                <a:spcPct val="90000"/>
              </a:lnSpc>
            </a:pPr>
            <a:r>
              <a:rPr lang="hu-HU"/>
              <a:t>12. gyűjtő</a:t>
            </a:r>
          </a:p>
          <a:p>
            <a:pPr>
              <a:lnSpc>
                <a:spcPct val="90000"/>
              </a:lnSpc>
            </a:pPr>
            <a:r>
              <a:rPr lang="hu-HU"/>
              <a:t>13. vételár</a:t>
            </a:r>
          </a:p>
          <a:p>
            <a:pPr>
              <a:lnSpc>
                <a:spcPct val="90000"/>
              </a:lnSpc>
            </a:pPr>
            <a:r>
              <a:rPr lang="hu-HU"/>
              <a:t>14. csatlakozó dokumentum</a:t>
            </a:r>
          </a:p>
          <a:p>
            <a:pPr>
              <a:lnSpc>
                <a:spcPct val="90000"/>
              </a:lnSpc>
            </a:pPr>
            <a:r>
              <a:rPr lang="hu-HU"/>
              <a:t>15. leltározó</a:t>
            </a:r>
          </a:p>
          <a:p>
            <a:pPr>
              <a:lnSpc>
                <a:spcPct val="90000"/>
              </a:lnSpc>
            </a:pPr>
            <a:r>
              <a:rPr lang="hu-HU"/>
              <a:t>16. megjegyzések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leltározás eszközei</a:t>
            </a:r>
          </a:p>
        </p:txBody>
      </p:sp>
      <p:pic>
        <p:nvPicPr>
          <p:cNvPr id="83971" name="Picture 3" descr="sanyi 0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113"/>
            <a:ext cx="4495800" cy="3292475"/>
          </a:xfrm>
          <a:noFill/>
          <a:ln/>
        </p:spPr>
      </p:pic>
      <p:pic>
        <p:nvPicPr>
          <p:cNvPr id="83972" name="Picture 4" descr="sanyi 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6188"/>
            <a:ext cx="4495800" cy="3360737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28234" y="324433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TRADÍCIÓ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642910" y="612844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1. rovat a </a:t>
            </a:r>
            <a:r>
              <a:rPr lang="hu-HU" sz="2400" dirty="0" smtClean="0"/>
              <a:t>leltári szám. </a:t>
            </a:r>
            <a:r>
              <a:rPr lang="hu-HU" sz="2400" dirty="0" smtClean="0"/>
              <a:t>Könnyen </a:t>
            </a:r>
            <a:r>
              <a:rPr lang="hu-HU" sz="2400" dirty="0" smtClean="0"/>
              <a:t>olvashatóan, le nem moshatóan kell </a:t>
            </a:r>
            <a:r>
              <a:rPr lang="hu-HU" sz="2400" dirty="0" smtClean="0"/>
              <a:t>rögzíteni, hogy </a:t>
            </a:r>
            <a:r>
              <a:rPr lang="hu-HU" sz="2400" dirty="0" smtClean="0"/>
              <a:t>a kiállításban szereplő tárgy esztétikai hatását ne rontsa le a számozás. 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Az </a:t>
            </a:r>
            <a:r>
              <a:rPr lang="hu-HU" sz="2400" dirty="0" smtClean="0"/>
              <a:t>egymástól pontokkal elválasztott számcsoportoknak jelentése van, </a:t>
            </a:r>
            <a:r>
              <a:rPr lang="hu-HU" sz="2400" dirty="0" smtClean="0"/>
              <a:t>amit </a:t>
            </a:r>
            <a:r>
              <a:rPr lang="hu-HU" sz="2400" dirty="0" smtClean="0"/>
              <a:t>a helyi </a:t>
            </a:r>
            <a:r>
              <a:rPr lang="hu-HU" sz="2400" dirty="0" smtClean="0"/>
              <a:t>gyűjteményekben </a:t>
            </a:r>
            <a:r>
              <a:rPr lang="hu-HU" sz="2400" dirty="0" smtClean="0"/>
              <a:t>is célszerű </a:t>
            </a:r>
            <a:r>
              <a:rPr lang="hu-HU" sz="2400" dirty="0" smtClean="0"/>
              <a:t>alkalmazni: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E</a:t>
            </a:r>
            <a:r>
              <a:rPr lang="hu-HU" sz="2400" dirty="0" smtClean="0"/>
              <a:t>lső (</a:t>
            </a:r>
            <a:r>
              <a:rPr lang="hu-HU" sz="2400" dirty="0" smtClean="0"/>
              <a:t>négy számjeggyel!) az évet jelöli, </a:t>
            </a: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M</a:t>
            </a:r>
            <a:r>
              <a:rPr lang="hu-HU" sz="2400" dirty="0" smtClean="0"/>
              <a:t>ásodik </a:t>
            </a:r>
            <a:r>
              <a:rPr lang="hu-HU" sz="2400" dirty="0" smtClean="0"/>
              <a:t>szám az éven belüli tételszám. </a:t>
            </a:r>
            <a:endParaRPr lang="hu-HU" sz="2400" dirty="0" smtClean="0"/>
          </a:p>
          <a:p>
            <a:r>
              <a:rPr lang="hu-HU" sz="2400" dirty="0" smtClean="0"/>
              <a:t>T</a:t>
            </a:r>
            <a:r>
              <a:rPr lang="hu-HU" sz="2400" dirty="0" smtClean="0"/>
              <a:t>ételszám: az </a:t>
            </a:r>
            <a:r>
              <a:rPr lang="hu-HU" sz="2400" dirty="0" smtClean="0"/>
              <a:t>együtt bekerült tárgy együttesek (műhely felszerelés, szoba berendezés, egy családtól egy időben bekerült tárgyak) összetartozását jelezze. </a:t>
            </a: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H</a:t>
            </a:r>
            <a:r>
              <a:rPr lang="hu-HU" sz="2400" dirty="0" smtClean="0"/>
              <a:t>armadik </a:t>
            </a:r>
            <a:r>
              <a:rPr lang="hu-HU" sz="2400" dirty="0" smtClean="0"/>
              <a:t>számcsoport a tételen belüli sorszám, amely értelemszerűen 1-el kezdődik és megegyezik a darabszámmal is esetenként. </a:t>
            </a:r>
            <a:endParaRPr lang="hu-H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Negyedik számcsoport: </a:t>
            </a:r>
            <a:r>
              <a:rPr lang="hu-HU" dirty="0" smtClean="0"/>
              <a:t>Bonyolítja </a:t>
            </a:r>
            <a:r>
              <a:rPr lang="hu-HU" dirty="0"/>
              <a:t>a helyzetet, ha a tételhez páros, vagy több összetartozó darabból álló tárgyak is tartoznak. </a:t>
            </a:r>
            <a:r>
              <a:rPr lang="hu-HU" dirty="0" smtClean="0"/>
              <a:t>(</a:t>
            </a:r>
            <a:r>
              <a:rPr lang="hu-HU" dirty="0"/>
              <a:t>Pl. egy pár csizma: 1-2.) Ezen szempontok figyelembe vétele </a:t>
            </a:r>
            <a:r>
              <a:rPr lang="hu-HU" dirty="0" smtClean="0"/>
              <a:t>túlmutat </a:t>
            </a:r>
            <a:r>
              <a:rPr lang="hu-HU" dirty="0"/>
              <a:t>a pusztán adminisztratív </a:t>
            </a:r>
            <a:r>
              <a:rPr lang="hu-HU" dirty="0" smtClean="0"/>
              <a:t>szempontokon, </a:t>
            </a:r>
            <a:r>
              <a:rPr lang="hu-HU" dirty="0"/>
              <a:t>és a tárgy együtteshez tartozás viszonyait is kifejezi.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375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2. </a:t>
            </a:r>
            <a:r>
              <a:rPr lang="hu-HU" dirty="0"/>
              <a:t>rovat a tárgy megjelölése, amelyben a köznyelvi (szakirodalmi) és idézőjelben </a:t>
            </a:r>
            <a:r>
              <a:rPr lang="hu-HU" dirty="0" smtClean="0"/>
              <a:t>a </a:t>
            </a:r>
            <a:r>
              <a:rPr lang="hu-HU" dirty="0"/>
              <a:t>lelőhelyen használatos helyi elnevezését rögzíti. </a:t>
            </a:r>
            <a:endParaRPr lang="hu-HU" dirty="0" smtClean="0"/>
          </a:p>
          <a:p>
            <a:r>
              <a:rPr lang="hu-HU" dirty="0" smtClean="0"/>
              <a:t>H</a:t>
            </a:r>
            <a:r>
              <a:rPr lang="hu-HU" dirty="0" smtClean="0"/>
              <a:t>elyi </a:t>
            </a:r>
            <a:r>
              <a:rPr lang="hu-HU" dirty="0"/>
              <a:t>gyűjtemények nyilvántartásba vételénél </a:t>
            </a:r>
            <a:r>
              <a:rPr lang="hu-HU" dirty="0" smtClean="0"/>
              <a:t>nagy </a:t>
            </a:r>
            <a:r>
              <a:rPr lang="hu-HU" dirty="0"/>
              <a:t>az esélye az ilyen nyelvjárási megnevezés dokumentálásának. </a:t>
            </a:r>
            <a:endParaRPr lang="hu-HU" dirty="0" smtClean="0"/>
          </a:p>
          <a:p>
            <a:r>
              <a:rPr lang="hu-HU" dirty="0" smtClean="0"/>
              <a:t>Zavaró, </a:t>
            </a:r>
            <a:r>
              <a:rPr lang="hu-HU" dirty="0"/>
              <a:t>ha egy-egy tárgy esetében több helyi elnevezés is ismeretes. </a:t>
            </a:r>
            <a:r>
              <a:rPr lang="hu-HU" dirty="0" smtClean="0"/>
              <a:t>Ilyenkor a </a:t>
            </a:r>
            <a:r>
              <a:rPr lang="hu-HU" dirty="0"/>
              <a:t>pontos kérdezés </a:t>
            </a:r>
            <a:r>
              <a:rPr lang="hu-HU" dirty="0" smtClean="0"/>
              <a:t>segít. </a:t>
            </a:r>
          </a:p>
          <a:p>
            <a:r>
              <a:rPr lang="hu-HU" dirty="0" smtClean="0"/>
              <a:t>Ha </a:t>
            </a:r>
            <a:r>
              <a:rPr lang="hu-HU" dirty="0"/>
              <a:t>a népnyelvi elnevezés megegyezik az irodalmi névvel, azt is meg kell ismételni.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913"/>
            <a:ext cx="9144000" cy="59372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Az </a:t>
            </a:r>
            <a:r>
              <a:rPr lang="hu-HU" sz="2800" dirty="0"/>
              <a:t>irodalmi név egyértelműsége egyes esetekben a szakirodalom felhasználásával tisztázható.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Így </a:t>
            </a:r>
            <a:r>
              <a:rPr lang="hu-HU" sz="2800" dirty="0"/>
              <a:t>pl. a kerámiák esetében kimunkált terminológia áll a leltározó szolgálatára</a:t>
            </a:r>
            <a:r>
              <a:rPr lang="hu-HU" sz="2800" dirty="0" smtClean="0"/>
              <a:t>,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más </a:t>
            </a:r>
            <a:r>
              <a:rPr lang="hu-HU" sz="2800" dirty="0"/>
              <a:t>esetekben a Magyar Néprajzi Lexikon adatai segítik a tájékozódást, </a:t>
            </a:r>
            <a:r>
              <a:rPr lang="hu-HU" sz="2800" dirty="0" smtClean="0"/>
              <a:t>ill.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err="1" smtClean="0"/>
              <a:t>Bátky</a:t>
            </a:r>
            <a:r>
              <a:rPr lang="hu-HU" sz="2800" dirty="0" smtClean="0"/>
              <a:t> </a:t>
            </a:r>
            <a:r>
              <a:rPr lang="hu-HU" sz="2800" dirty="0"/>
              <a:t>Zsigmond </a:t>
            </a:r>
            <a:r>
              <a:rPr lang="hu-HU" sz="2800" i="1" dirty="0"/>
              <a:t>Útmutatója</a:t>
            </a:r>
            <a:r>
              <a:rPr lang="hu-HU" sz="2800" dirty="0"/>
              <a:t>, </a:t>
            </a:r>
            <a:r>
              <a:rPr lang="hu-HU" sz="2800" dirty="0" smtClean="0"/>
              <a:t>mely </a:t>
            </a:r>
            <a:r>
              <a:rPr lang="hu-HU" sz="2800" dirty="0"/>
              <a:t>kimondottan a gyűjtemények rendezésének céljával készült.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S</a:t>
            </a:r>
            <a:r>
              <a:rPr lang="hu-HU" sz="2800" dirty="0" smtClean="0"/>
              <a:t>egítséget </a:t>
            </a:r>
            <a:r>
              <a:rPr lang="hu-HU" sz="2800" dirty="0"/>
              <a:t>adnak a Néprajzi Múzeum gyűjteményi katalógusai, melyek az egyes tárgytípusok tipológiai terminológiai kérdéseit általában tisztázzák, </a:t>
            </a:r>
            <a:r>
              <a:rPr lang="hu-HU" sz="2800" dirty="0" smtClean="0"/>
              <a:t>ill. összegző </a:t>
            </a:r>
            <a:r>
              <a:rPr lang="hu-HU" sz="2800" dirty="0"/>
              <a:t>tárgytörténeti tanulmányok.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hagyományos leltárkönyv</a:t>
            </a:r>
          </a:p>
        </p:txBody>
      </p:sp>
      <p:pic>
        <p:nvPicPr>
          <p:cNvPr id="66562" name="Picture 2" descr="gyűjteményekelőadás090622 0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00200"/>
            <a:ext cx="784860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Darabszám</a:t>
            </a:r>
            <a:endParaRPr lang="hu-HU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smtClean="0"/>
              <a:t>3. </a:t>
            </a:r>
            <a:r>
              <a:rPr lang="hu-HU" dirty="0"/>
              <a:t>rovat a darabszám jelölésére szolgál. Ez az esetek többségében </a:t>
            </a:r>
            <a:r>
              <a:rPr lang="hu-HU" dirty="0" smtClean="0"/>
              <a:t>egy. Rendszeresen </a:t>
            </a:r>
            <a:r>
              <a:rPr lang="hu-HU" dirty="0"/>
              <a:t>előfordul, </a:t>
            </a:r>
            <a:r>
              <a:rPr lang="hu-HU" dirty="0" smtClean="0"/>
              <a:t>ha </a:t>
            </a:r>
            <a:r>
              <a:rPr lang="hu-HU" dirty="0"/>
              <a:t>pl. egy műhely felszerelésének részeként szereplő dobozban tárolt több tucatnyi egyforma alkatrész, csavar, szög, stb. esetében a darabszám kerül bejegyzésre, s így nem kell minden egyes darabot külön dokumentálnia a leltározónak.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Anyag, technika</a:t>
            </a:r>
            <a:endParaRPr lang="hu-HU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4. rovat </a:t>
            </a:r>
            <a:r>
              <a:rPr lang="hu-HU" dirty="0"/>
              <a:t>kitöltése komoly felkészültséget </a:t>
            </a:r>
            <a:r>
              <a:rPr lang="hu-HU" dirty="0" smtClean="0"/>
              <a:t>igényel. </a:t>
            </a:r>
            <a:r>
              <a:rPr lang="hu-HU" dirty="0" smtClean="0"/>
              <a:t>Itt</a:t>
            </a:r>
            <a:r>
              <a:rPr lang="hu-HU" dirty="0" smtClean="0"/>
              <a:t> az </a:t>
            </a:r>
            <a:r>
              <a:rPr lang="hu-HU" dirty="0"/>
              <a:t>anyag és a készítési technika rövid leírása szerepel. Pl. „vas, kovácsolt”, „öntöttvas, gyári”, vagy „tölgy fűrészelt”, stb.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rovat kitöltésében segítséget kaphat a leltározó egy-egy szakiparostól.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/>
              <a:t>Néprajzi gyűjtés helyszínei – padlás/pince/kamra/hétvégi ház…</a:t>
            </a:r>
          </a:p>
        </p:txBody>
      </p:sp>
      <p:pic>
        <p:nvPicPr>
          <p:cNvPr id="98307" name="Picture 3" descr="P31002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00275"/>
            <a:ext cx="4038600" cy="3325813"/>
          </a:xfrm>
          <a:noFill/>
          <a:ln/>
        </p:spPr>
      </p:pic>
      <p:pic>
        <p:nvPicPr>
          <p:cNvPr id="98308" name="Picture 4" descr="P31002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00275"/>
            <a:ext cx="4038600" cy="3325813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9144000" cy="5865813"/>
          </a:xfrm>
        </p:spPr>
        <p:txBody>
          <a:bodyPr/>
          <a:lstStyle/>
          <a:p>
            <a:r>
              <a:rPr lang="hu-HU" dirty="0" smtClean="0"/>
              <a:t>5. rovat </a:t>
            </a:r>
            <a:r>
              <a:rPr lang="hu-HU" dirty="0"/>
              <a:t>a tárgy jellemző méreteit rögzíti, a múzeumi gyakorlatnak megfelelően centiméterben megadva, de milliméter pontossággal. Pl. „Hosszúság: 5,4 cm”. A későbbi azonosítás érdekében a hasonló tárgyakat ugyanott célszerű mérni, s a méréshez fém tolómércét javaslok használni. A kerámiák esetében a magasság, a száj- és a talp átmérő rendszerint a legfontosabb adat. </a:t>
            </a:r>
            <a:endParaRPr lang="hu-HU" dirty="0" smtClean="0"/>
          </a:p>
          <a:p>
            <a:r>
              <a:rPr lang="hu-HU" dirty="0" smtClean="0"/>
              <a:t>Minden </a:t>
            </a:r>
            <a:r>
              <a:rPr lang="hu-HU" dirty="0"/>
              <a:t>tárgy esetében legalább két dimenzióban kell adatot rögzíteni.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Kerámiák méretei</a:t>
            </a:r>
          </a:p>
        </p:txBody>
      </p:sp>
      <p:pic>
        <p:nvPicPr>
          <p:cNvPr id="86019" name="Picture 3" descr="sanyi 0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73238"/>
            <a:ext cx="4495800" cy="3435350"/>
          </a:xfrm>
          <a:noFill/>
          <a:ln/>
        </p:spPr>
      </p:pic>
      <p:pic>
        <p:nvPicPr>
          <p:cNvPr id="86020" name="Picture 4" descr="sanyi 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6188"/>
            <a:ext cx="4495800" cy="3360737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Készítés helye</a:t>
            </a:r>
            <a:endParaRPr lang="hu-HU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800" dirty="0"/>
              <a:t>A </a:t>
            </a:r>
            <a:r>
              <a:rPr lang="hu-HU" sz="2800" dirty="0" smtClean="0"/>
              <a:t>6.rovat </a:t>
            </a:r>
            <a:r>
              <a:rPr lang="hu-HU" sz="2800" dirty="0"/>
              <a:t>a készítés helyét jelöli meg. Ez a </a:t>
            </a:r>
            <a:r>
              <a:rPr lang="hu-HU" sz="2800" dirty="0" smtClean="0"/>
              <a:t>tá </a:t>
            </a:r>
            <a:r>
              <a:rPr lang="hu-HU" sz="2800" dirty="0" err="1" smtClean="0"/>
              <a:t>jházi</a:t>
            </a:r>
            <a:r>
              <a:rPr lang="hu-HU" sz="2800" dirty="0" smtClean="0"/>
              <a:t> </a:t>
            </a:r>
            <a:r>
              <a:rPr lang="hu-HU" sz="2800" dirty="0"/>
              <a:t>gyűjtemények esetében sem minden esetben azonos, pl. a különböző vásárokban beszerzett termékek esetében. Javaslom az esetleg megtudható településrész megjelölését is a tárgyaknál.</a:t>
            </a:r>
          </a:p>
          <a:p>
            <a:r>
              <a:rPr lang="hu-HU" sz="2800" dirty="0"/>
              <a:t>Talán a legegyszerűbb lokális gyűjtemények esetében a </a:t>
            </a:r>
            <a:r>
              <a:rPr lang="hu-HU" sz="2800" dirty="0" smtClean="0"/>
              <a:t>7. </a:t>
            </a:r>
            <a:r>
              <a:rPr lang="hu-HU" sz="2800" dirty="0"/>
              <a:t>rovat kitöltése, amely a használat helyét adja meg, illetve a gyűjtés helyét dokumentálja.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tárgykészítő</a:t>
            </a:r>
            <a:endParaRPr lang="hu-H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dirty="0" smtClean="0"/>
              <a:t>8. rovat </a:t>
            </a:r>
            <a:r>
              <a:rPr lang="hu-HU" dirty="0"/>
              <a:t>a tárgy készítőjének nevét rögzíti, abban a szerencsés esetben, ha ez kideríthető. A helyi gyűjtemények esetében a múzeumi dokumentációk többségéhez viszonyítva nagyobb az esély ennek a rovatnak érdemi információval való feltöltésére. Itt érdemes a készítő háziiparos, kisiparos vagy ezermester helyben ismert „ragadványnevét” is rögzíteni.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642942"/>
          </a:xfrm>
        </p:spPr>
        <p:txBody>
          <a:bodyPr/>
          <a:lstStyle/>
          <a:p>
            <a:r>
              <a:rPr lang="hu-HU" sz="4000" dirty="0" smtClean="0"/>
              <a:t>Datálás és a beszerzés ideje</a:t>
            </a:r>
            <a:endParaRPr lang="hu-HU" sz="40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buNone/>
            </a:pPr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készítés idejét jelző </a:t>
            </a:r>
            <a:r>
              <a:rPr lang="hu-HU" sz="2800" dirty="0" smtClean="0"/>
              <a:t>9. </a:t>
            </a:r>
            <a:r>
              <a:rPr lang="hu-HU" sz="2800" dirty="0"/>
              <a:t>rovat a tárgyon elhelyezett datálás segítségével tölthető ki legegyszerűbben. Ismeretesek különleges emlékező tehetségű emberek, akik szinte minden tárgyuk készítésének, beszerzésének pontos idejére emlékeznek.</a:t>
            </a:r>
          </a:p>
          <a:p>
            <a:r>
              <a:rPr lang="hu-HU" sz="2800" dirty="0" smtClean="0"/>
              <a:t>10 rovatban </a:t>
            </a:r>
            <a:r>
              <a:rPr lang="hu-HU" sz="2800" dirty="0"/>
              <a:t>az intézmények leltárkönyveiben a tárgy megszerzésének módját jelölik. Ez a helyi gyűjtemények esetében a legtöbb esetben az „ajándékozás”, de elképzelhető „gyűjtés”, „vétel” és „csere” is.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hu-HU" sz="4000" dirty="0" smtClean="0"/>
              <a:t>ajándékozó</a:t>
            </a:r>
            <a:endParaRPr lang="hu-HU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5505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800" dirty="0" smtClean="0"/>
              <a:t>az </a:t>
            </a:r>
            <a:r>
              <a:rPr lang="hu-HU" sz="2800" dirty="0"/>
              <a:t>ajándékozó – eladó személyére vonatkozó adatokat tartalmazza. </a:t>
            </a:r>
            <a:endParaRPr lang="hu-HU" sz="2800" dirty="0" smtClean="0"/>
          </a:p>
          <a:p>
            <a:pPr>
              <a:lnSpc>
                <a:spcPct val="80000"/>
              </a:lnSpc>
            </a:pPr>
            <a:r>
              <a:rPr lang="hu-HU" sz="2800" dirty="0" smtClean="0"/>
              <a:t>A </a:t>
            </a:r>
            <a:r>
              <a:rPr lang="hu-HU" sz="2800" dirty="0"/>
              <a:t>helyi gyűjtemények gyarapításának egyik mozgató rugója a helyben élők által saját családjuk emlékének megőrzése az identitás őrzésének kitüntetett helyszínén. </a:t>
            </a:r>
            <a:endParaRPr lang="hu-HU" sz="2800" dirty="0" smtClean="0"/>
          </a:p>
          <a:p>
            <a:pPr>
              <a:lnSpc>
                <a:spcPct val="80000"/>
              </a:lnSpc>
            </a:pPr>
            <a:r>
              <a:rPr lang="hu-HU" sz="2800" dirty="0" smtClean="0"/>
              <a:t>F</a:t>
            </a:r>
            <a:r>
              <a:rPr lang="hu-HU" sz="2800" dirty="0" smtClean="0"/>
              <a:t>ontos </a:t>
            </a:r>
            <a:r>
              <a:rPr lang="hu-HU" sz="2800" dirty="0"/>
              <a:t>tudatosítani a lehetséges </a:t>
            </a:r>
            <a:r>
              <a:rPr lang="hu-HU" sz="2800" dirty="0" smtClean="0"/>
              <a:t>ajándékozóban</a:t>
            </a:r>
            <a:r>
              <a:rPr lang="hu-HU" sz="2800" dirty="0"/>
              <a:t>, hogy a leltározás megőrzi a korábbi tulajdonos és a nagyvonalú ajándékozó emlékét. Így könnyebb motiválni a gyűjtemény segítésére </a:t>
            </a:r>
            <a:r>
              <a:rPr lang="hu-HU" sz="2800" dirty="0" smtClean="0"/>
              <a:t>a </a:t>
            </a:r>
            <a:r>
              <a:rPr lang="hu-HU" sz="2800" dirty="0"/>
              <a:t>helyben élőket. </a:t>
            </a:r>
            <a:endParaRPr lang="hu-HU" sz="2800" dirty="0" smtClean="0"/>
          </a:p>
          <a:p>
            <a:pPr>
              <a:lnSpc>
                <a:spcPct val="80000"/>
              </a:lnSpc>
            </a:pPr>
            <a:r>
              <a:rPr lang="hu-HU" sz="2800" dirty="0" smtClean="0"/>
              <a:t>F</a:t>
            </a:r>
            <a:r>
              <a:rPr lang="hu-HU" sz="2800" dirty="0" smtClean="0"/>
              <a:t>elesleges </a:t>
            </a:r>
            <a:r>
              <a:rPr lang="hu-HU" sz="2800" dirty="0" smtClean="0"/>
              <a:t>és </a:t>
            </a:r>
            <a:r>
              <a:rPr lang="hu-HU" sz="2800" dirty="0" smtClean="0"/>
              <a:t>zavaró </a:t>
            </a:r>
            <a:r>
              <a:rPr lang="hu-HU" sz="2800" dirty="0" smtClean="0"/>
              <a:t>a </a:t>
            </a:r>
            <a:r>
              <a:rPr lang="hu-HU" sz="2800" dirty="0"/>
              <a:t>tárgyak származási adatait </a:t>
            </a:r>
            <a:r>
              <a:rPr lang="hu-HU" sz="2800" dirty="0" smtClean="0"/>
              <a:t>magukon </a:t>
            </a:r>
            <a:r>
              <a:rPr lang="hu-HU" sz="2800" dirty="0"/>
              <a:t>a </a:t>
            </a:r>
            <a:r>
              <a:rPr lang="hu-HU" sz="2800" dirty="0" smtClean="0"/>
              <a:t>tárgyakon, </a:t>
            </a:r>
            <a:r>
              <a:rPr lang="hu-HU" sz="2800" dirty="0"/>
              <a:t>a berendezésben </a:t>
            </a:r>
            <a:r>
              <a:rPr lang="hu-HU" sz="2800" dirty="0" smtClean="0"/>
              <a:t>elhelyezni – </a:t>
            </a:r>
            <a:r>
              <a:rPr lang="hu-HU" sz="2800" dirty="0"/>
              <a:t>erre való a leltározás.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hu-HU" sz="4000" dirty="0" smtClean="0"/>
              <a:t>Gyűjtő, egyéb, megjegyzés</a:t>
            </a:r>
            <a:endParaRPr lang="hu-HU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3"/>
            <a:ext cx="8229600" cy="4983179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hu-HU" sz="2800" dirty="0" smtClean="0"/>
          </a:p>
          <a:p>
            <a:pPr>
              <a:lnSpc>
                <a:spcPct val="80000"/>
              </a:lnSpc>
            </a:pPr>
            <a:r>
              <a:rPr lang="hu-HU" sz="2800" dirty="0" smtClean="0"/>
              <a:t>A </a:t>
            </a:r>
            <a:r>
              <a:rPr lang="hu-HU" sz="2800" dirty="0"/>
              <a:t>leltárkönyv tizenkettedik rovata a gyűjtő személyének archiválására szolgál, míg a tizenharmadik az esetleges vételárat tartalmazza. Ez az adat elsősorban intézmény történeti összefüggésekben válik érdekessé a jövőben.</a:t>
            </a:r>
          </a:p>
          <a:p>
            <a:pPr>
              <a:lnSpc>
                <a:spcPct val="80000"/>
              </a:lnSpc>
            </a:pPr>
            <a:r>
              <a:rPr lang="hu-HU" sz="2800" dirty="0"/>
              <a:t>A múzeumi leltárkönyv tizennegyedik rovata abban az esetben kerül kitöltésre, ha a tárgyhoz rendelődik más kiegészítő jellegű dokumentum. A tizenötödik rovat a leltárt készítő személyét dokumentálja, s az utolsó tizenhatodik „Megjegyzések” rovat a kiegészítések, pontosítások és a revíziók adatainak rögzítését teszi lehetővé.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Régi tárgyleíró karton</a:t>
            </a:r>
          </a:p>
        </p:txBody>
      </p:sp>
      <p:pic>
        <p:nvPicPr>
          <p:cNvPr id="64515" name="Picture 3" descr="beolvasás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960563"/>
            <a:ext cx="6970713" cy="45640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42910" y="285729"/>
            <a:ext cx="80724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A gyűjtemény tárgyi állománya mellett okvetlenül ki kell térnünk a </a:t>
            </a:r>
            <a:r>
              <a:rPr lang="hu-HU" sz="2800" i="1" u="sng" dirty="0" smtClean="0"/>
              <a:t>dokumentációk különböző típusainak nyilvántartására </a:t>
            </a:r>
            <a:r>
              <a:rPr lang="hu-HU" sz="2800" dirty="0" smtClean="0"/>
              <a:t>is. Miként a tárgyaknál </a:t>
            </a:r>
            <a:r>
              <a:rPr lang="hu-HU" sz="2800" dirty="0" smtClean="0"/>
              <a:t>is, </a:t>
            </a:r>
            <a:r>
              <a:rPr lang="hu-HU" sz="2800" dirty="0" smtClean="0"/>
              <a:t>a háttér információk, </a:t>
            </a:r>
            <a:r>
              <a:rPr lang="hu-HU" sz="2800" dirty="0" smtClean="0"/>
              <a:t>pontosabb, </a:t>
            </a:r>
            <a:r>
              <a:rPr lang="hu-HU" sz="2800" dirty="0" smtClean="0"/>
              <a:t>részletesebb ismeretek tárháza lehet a gyűjtésekből származó anyagokból kialakított adattár</a:t>
            </a:r>
            <a:r>
              <a:rPr lang="hu-HU" sz="2800" dirty="0" smtClean="0"/>
              <a:t>.</a:t>
            </a:r>
          </a:p>
          <a:p>
            <a:r>
              <a:rPr lang="hu-HU" sz="2800" dirty="0" smtClean="0"/>
              <a:t> </a:t>
            </a:r>
          </a:p>
          <a:p>
            <a:r>
              <a:rPr lang="hu-HU" sz="2800" dirty="0" smtClean="0"/>
              <a:t>Az </a:t>
            </a:r>
            <a:r>
              <a:rPr lang="hu-HU" sz="2800" i="1" u="sng" dirty="0" smtClean="0"/>
              <a:t>adattári anyagok </a:t>
            </a:r>
            <a:r>
              <a:rPr lang="hu-HU" sz="2800" dirty="0" smtClean="0"/>
              <a:t>leltározása a tárgyakhoz hasonlóan központilag szabályozott, az ún. </a:t>
            </a:r>
            <a:r>
              <a:rPr lang="hu-HU" sz="2800" i="1" u="sng" dirty="0" smtClean="0"/>
              <a:t>13. számú leltárkönyv rovatai </a:t>
            </a:r>
            <a:r>
              <a:rPr lang="hu-HU" sz="2800" dirty="0" smtClean="0"/>
              <a:t>az irányadóak minden szakág számára. </a:t>
            </a:r>
            <a:endParaRPr lang="hu-HU" sz="2800" dirty="0" smtClean="0"/>
          </a:p>
          <a:p>
            <a:r>
              <a:rPr lang="hu-HU" sz="2800" dirty="0" smtClean="0"/>
              <a:t>Az</a:t>
            </a:r>
            <a:r>
              <a:rPr lang="hu-HU" sz="2800" dirty="0" smtClean="0"/>
              <a:t>, hogy mi tartozik az adattár dokumentumainak körébe, esetenként változik. </a:t>
            </a:r>
            <a:endParaRPr lang="hu-HU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7158" y="764704"/>
            <a:ext cx="82153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helyi gyűjteményekbe bekerülő különböző lehetséges dokumentumok közül kiemelem az ún. „paraszti irattárakat”, azaz a családi/személyes iratokat. </a:t>
            </a:r>
            <a:endParaRPr lang="hu-HU" sz="2400" dirty="0" smtClean="0"/>
          </a:p>
          <a:p>
            <a:r>
              <a:rPr lang="hu-HU" sz="2400" dirty="0" smtClean="0"/>
              <a:t>Ezek </a:t>
            </a:r>
            <a:r>
              <a:rPr lang="hu-HU" sz="2400" dirty="0" smtClean="0"/>
              <a:t>között hivatalos iratok és magán levelek, kéziratok és képeslapok, illetve fényképek egyaránt lehetnek. </a:t>
            </a:r>
            <a:endParaRPr lang="hu-HU" sz="2400" dirty="0" smtClean="0"/>
          </a:p>
          <a:p>
            <a:r>
              <a:rPr lang="hu-HU" sz="2400" dirty="0" smtClean="0"/>
              <a:t>Az </a:t>
            </a:r>
            <a:r>
              <a:rPr lang="hu-HU" sz="2400" dirty="0" smtClean="0"/>
              <a:t>ilyen jellegű iratoknak éppen egységük, összetartozásuk adja a legnagyobb értéket. </a:t>
            </a:r>
            <a:endParaRPr lang="hu-HU" sz="2400" dirty="0" smtClean="0"/>
          </a:p>
          <a:p>
            <a:r>
              <a:rPr lang="hu-HU" sz="2400" dirty="0" smtClean="0"/>
              <a:t>Hasonlóan </a:t>
            </a:r>
            <a:r>
              <a:rPr lang="hu-HU" sz="2400" dirty="0" smtClean="0"/>
              <a:t>értékes információkat hordozhatnak a „gazdasági naplók”, „háztartási naplók” melyekbe az állatszaporulat mellett az időjárási- vagy termés jellemzők is megjelennek. </a:t>
            </a:r>
            <a:endParaRPr lang="hu-HU" sz="2400" dirty="0" smtClean="0"/>
          </a:p>
          <a:p>
            <a:r>
              <a:rPr lang="hu-HU" sz="2400" dirty="0" smtClean="0"/>
              <a:t>A </a:t>
            </a:r>
            <a:r>
              <a:rPr lang="hu-HU" sz="2400" dirty="0" smtClean="0"/>
              <a:t>kisiparosoknál szintén megőrződhettek gazdasági vonatkozású feljegyzések, iratok pl. „</a:t>
            </a:r>
            <a:r>
              <a:rPr lang="hu-HU" sz="2400" dirty="0" err="1" smtClean="0"/>
              <a:t>kontóskönyv</a:t>
            </a:r>
            <a:r>
              <a:rPr lang="hu-HU" sz="2400" dirty="0" smtClean="0"/>
              <a:t>”, mintarajzok. </a:t>
            </a:r>
            <a:endParaRPr lang="hu-H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Tárgygyűjtés - padláson</a:t>
            </a:r>
          </a:p>
        </p:txBody>
      </p:sp>
      <p:pic>
        <p:nvPicPr>
          <p:cNvPr id="122883" name="Picture 3" descr="628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778000"/>
            <a:ext cx="6696075" cy="431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hu-HU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Helyi </a:t>
            </a:r>
            <a:r>
              <a:rPr lang="hu-HU" sz="2800" dirty="0"/>
              <a:t>vonatkozásban és általánosan is értékes adatokat őriznek a különböző kéziratos dalos könyvek, szakácskönyvek, recept gyűjtemények.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Az </a:t>
            </a:r>
            <a:r>
              <a:rPr lang="hu-HU" sz="2800" dirty="0"/>
              <a:t>írástudás általánossá válásával elterjedtek a személyes emlékiratok, krónikák.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Adattári </a:t>
            </a:r>
            <a:r>
              <a:rPr lang="hu-HU" sz="2800" dirty="0"/>
              <a:t>archiválásra érdemesek a különböző rajzos dokumentációk, mintakönyvek, ábrák.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A </a:t>
            </a:r>
            <a:r>
              <a:rPr lang="hu-HU" sz="2800" dirty="0"/>
              <a:t>20. századi adattári anyagnak jellemző elemei a különböző nyomatok, litográfiák, ábrázolások, vagy a képes levelezőlapok.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A </a:t>
            </a:r>
            <a:r>
              <a:rPr lang="hu-HU" sz="2800" dirty="0"/>
              <a:t>különböző időszakban készült képeslapok jól dokumentálják egy-egy település utcaképének, középületeinek változásait.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7158" y="476672"/>
            <a:ext cx="824729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hu-HU" sz="2800" dirty="0" smtClean="0"/>
              <a:t>Helyi vonatkozásban és általánosan is értékes adatokat őriznek a különböző kéziratos dalos könyvek, szakácskönyvek, recept gyűjtemények. Az írástudás általánossá válásával elterjedtek a személyes emlékiratok, krónikák. </a:t>
            </a: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			       					 Adattári </a:t>
            </a:r>
            <a:r>
              <a:rPr lang="hu-HU" sz="2800" dirty="0" smtClean="0"/>
              <a:t>archiválásra érdemesek a különböző rajzos dokumentációk, mintakönyvek, ábrák. </a:t>
            </a:r>
            <a:r>
              <a:rPr lang="hu-HU" sz="2800" dirty="0" smtClean="0"/>
              <a:t>        A </a:t>
            </a:r>
            <a:r>
              <a:rPr lang="hu-HU" sz="2800" dirty="0" smtClean="0"/>
              <a:t>20. századi adattári </a:t>
            </a:r>
            <a:r>
              <a:rPr lang="hu-HU" sz="2800" dirty="0" smtClean="0"/>
              <a:t>anyag </a:t>
            </a:r>
            <a:r>
              <a:rPr lang="hu-HU" sz="2800" dirty="0" smtClean="0"/>
              <a:t>jellemző elemei a különböző nyomatok, litográfiák, </a:t>
            </a:r>
            <a:r>
              <a:rPr lang="hu-HU" sz="2800" dirty="0" smtClean="0"/>
              <a:t>ábrázolások </a:t>
            </a:r>
            <a:r>
              <a:rPr lang="hu-HU" sz="2800" dirty="0" smtClean="0"/>
              <a:t>vagy a képes levelezőlapok. </a:t>
            </a:r>
            <a:r>
              <a:rPr lang="hu-HU" sz="2800" dirty="0" smtClean="0"/>
              <a:t>				      </a:t>
            </a:r>
          </a:p>
          <a:p>
            <a:pPr>
              <a:lnSpc>
                <a:spcPct val="90000"/>
              </a:lnSpc>
            </a:pPr>
            <a:endParaRPr lang="hu-HU" sz="2800" dirty="0" smtClean="0"/>
          </a:p>
          <a:p>
            <a:pPr>
              <a:lnSpc>
                <a:spcPct val="90000"/>
              </a:lnSpc>
            </a:pPr>
            <a:r>
              <a:rPr lang="hu-HU" sz="2800" dirty="0" smtClean="0"/>
              <a:t>A </a:t>
            </a:r>
            <a:r>
              <a:rPr lang="hu-HU" sz="2800" dirty="0" smtClean="0"/>
              <a:t>különböző időszakban készült képeslapok jól dokumentálják egy-egy település utcaképének, középületeinek változásait.</a:t>
            </a:r>
            <a:endParaRPr lang="hu-HU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375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u="sng" dirty="0"/>
              <a:t>fotók adatolása</a:t>
            </a:r>
            <a:r>
              <a:rPr lang="hu-HU" dirty="0"/>
              <a:t> érdekében is szükséges a tárgyakhoz hasonló alapossággal kikérdezni az adatszolgáltatót. </a:t>
            </a:r>
            <a:r>
              <a:rPr lang="hu-HU" dirty="0" smtClean="0"/>
              <a:t>E</a:t>
            </a:r>
            <a:r>
              <a:rPr lang="hu-HU" dirty="0" smtClean="0"/>
              <a:t>redményes lehet </a:t>
            </a:r>
            <a:r>
              <a:rPr lang="hu-HU" dirty="0"/>
              <a:t>az archív fotók egykori tulajdonosainak családjánál folytatott </a:t>
            </a:r>
            <a:r>
              <a:rPr lang="hu-HU" u="sng" dirty="0"/>
              <a:t>utólagos </a:t>
            </a:r>
            <a:r>
              <a:rPr lang="hu-HU" u="sng" dirty="0" smtClean="0"/>
              <a:t>kutatás</a:t>
            </a:r>
            <a:r>
              <a:rPr lang="hu-HU" dirty="0" smtClean="0"/>
              <a:t>. 				      A </a:t>
            </a:r>
            <a:r>
              <a:rPr lang="hu-HU" u="sng" dirty="0"/>
              <a:t>fotók nyilvántartásba vételekor </a:t>
            </a:r>
            <a:r>
              <a:rPr lang="hu-HU" dirty="0"/>
              <a:t>a paramétereken túl (hely, idő, készítő) fontos minden fő- és melléktéma </a:t>
            </a:r>
            <a:r>
              <a:rPr lang="hu-HU" dirty="0" smtClean="0"/>
              <a:t>részletes rögzítése</a:t>
            </a:r>
            <a:r>
              <a:rPr lang="hu-HU" dirty="0" smtClean="0"/>
              <a:t>. </a:t>
            </a:r>
            <a:r>
              <a:rPr lang="hu-HU" dirty="0"/>
              <a:t>A </a:t>
            </a:r>
            <a:r>
              <a:rPr lang="hu-HU" u="sng" dirty="0"/>
              <a:t>fotók tárolásának</a:t>
            </a:r>
            <a:r>
              <a:rPr lang="hu-HU" dirty="0"/>
              <a:t> technikai megoldásai korszerű anyagok megoldásával ma már vidéki gyűjtemények számára sem lehetetlenek.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Régi fotó karton</a:t>
            </a:r>
          </a:p>
        </p:txBody>
      </p:sp>
      <p:pic>
        <p:nvPicPr>
          <p:cNvPr id="67587" name="Picture 3" descr="beolvasás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81088" y="1677988"/>
            <a:ext cx="6981825" cy="4370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hu-HU" sz="40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hu-HU" dirty="0" smtClean="0"/>
          </a:p>
          <a:p>
            <a:endParaRPr lang="hu-HU" sz="2000" dirty="0" smtClean="0"/>
          </a:p>
          <a:p>
            <a:r>
              <a:rPr lang="hu-HU" dirty="0" smtClean="0"/>
              <a:t>Az </a:t>
            </a:r>
            <a:r>
              <a:rPr lang="hu-HU" dirty="0"/>
              <a:t>adattári anyagok, fényképek korszerű nyilvántartását és felhasználásukat is jelentősen megkönnyítette a számítástechnika fejlődése. </a:t>
            </a:r>
            <a:r>
              <a:rPr lang="hu-HU" dirty="0" smtClean="0"/>
              <a:t>                                                        Ma </a:t>
            </a:r>
            <a:r>
              <a:rPr lang="hu-HU" dirty="0"/>
              <a:t>már jellemző, hogy a néprajzi gyűjtő terepmunkájának helyszínén is tudja digitális </a:t>
            </a:r>
            <a:r>
              <a:rPr lang="hu-HU" dirty="0" smtClean="0"/>
              <a:t>fényképezőgép </a:t>
            </a:r>
            <a:r>
              <a:rPr lang="hu-HU" dirty="0"/>
              <a:t>vagy </a:t>
            </a:r>
            <a:r>
              <a:rPr lang="hu-HU" dirty="0" err="1"/>
              <a:t>scanner</a:t>
            </a:r>
            <a:r>
              <a:rPr lang="hu-HU" dirty="0"/>
              <a:t> segítségével archiválni a dokumentumokat</a:t>
            </a:r>
            <a:r>
              <a:rPr lang="hu-HU" dirty="0" smtClean="0"/>
              <a:t>.    			    Az </a:t>
            </a:r>
            <a:r>
              <a:rPr lang="hu-HU" dirty="0"/>
              <a:t>állagvédelem érdekében is érdemes az eredeti anyagokról digitális másolatot készíteni.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Köszönöm a figyelmet!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Interjús gyűjtés - konyhában</a:t>
            </a:r>
          </a:p>
        </p:txBody>
      </p:sp>
      <p:pic>
        <p:nvPicPr>
          <p:cNvPr id="123907" name="Picture 3" descr="P313004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00200"/>
            <a:ext cx="6048375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164388" y="3860800"/>
            <a:ext cx="1979612" cy="2808288"/>
          </a:xfrm>
        </p:spPr>
        <p:txBody>
          <a:bodyPr/>
          <a:lstStyle/>
          <a:p>
            <a:r>
              <a:rPr lang="hu-HU" sz="1800"/>
              <a:t>Ellenpélda:</a:t>
            </a:r>
            <a:br>
              <a:rPr lang="hu-HU" sz="1800"/>
            </a:br>
            <a:r>
              <a:rPr lang="hu-HU" sz="1800"/>
              <a:t>Szervezetlen gyűjtés,</a:t>
            </a:r>
            <a:br>
              <a:rPr lang="hu-HU" sz="1800"/>
            </a:br>
            <a:r>
              <a:rPr lang="hu-HU" sz="1800"/>
              <a:t>rossz állapotú tárgyak. Nincsen tisztázva a célja.</a:t>
            </a:r>
          </a:p>
        </p:txBody>
      </p:sp>
      <p:pic>
        <p:nvPicPr>
          <p:cNvPr id="99331" name="Picture 3" descr="P31001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7550" y="0"/>
            <a:ext cx="3062288" cy="3962400"/>
          </a:xfrm>
          <a:noFill/>
          <a:ln/>
        </p:spPr>
      </p:pic>
      <p:pic>
        <p:nvPicPr>
          <p:cNvPr id="99332" name="Picture 4" descr="P31001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4138613"/>
            <a:ext cx="3240087" cy="2424112"/>
          </a:xfrm>
          <a:noFill/>
          <a:ln/>
        </p:spPr>
      </p:pic>
      <p:pic>
        <p:nvPicPr>
          <p:cNvPr id="99333" name="Picture 5" descr="P310017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260350"/>
            <a:ext cx="4643437" cy="3475038"/>
          </a:xfrm>
          <a:noFill/>
          <a:ln/>
        </p:spPr>
      </p:pic>
      <p:pic>
        <p:nvPicPr>
          <p:cNvPr id="99334" name="Picture 6" descr="P310016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3357563"/>
            <a:ext cx="2424112" cy="3167062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hu-HU" sz="4000"/>
              <a:t>Lehetséges cél: pl. tájház, falumúzeum</a:t>
            </a:r>
          </a:p>
        </p:txBody>
      </p:sp>
      <p:pic>
        <p:nvPicPr>
          <p:cNvPr id="20482" name="Picture 2" descr="DSCN69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149350"/>
            <a:ext cx="8208963" cy="5708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 </a:t>
            </a:r>
            <a:br>
              <a:rPr lang="hu-HU"/>
            </a:br>
            <a:r>
              <a:rPr lang="hu-HU"/>
              <a:t>Egy javasolt tájékozódási sorrend </a:t>
            </a:r>
            <a:br>
              <a:rPr lang="hu-HU"/>
            </a:br>
            <a:endParaRPr lang="hu-H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59338" cy="5068888"/>
          </a:xfrm>
        </p:spPr>
        <p:txBody>
          <a:bodyPr/>
          <a:lstStyle/>
          <a:p>
            <a:r>
              <a:rPr lang="hu-HU" sz="2000" dirty="0">
                <a:latin typeface="Times New Roman" pitchFamily="18" charset="0"/>
              </a:rPr>
              <a:t>1. A lakóház története </a:t>
            </a:r>
          </a:p>
          <a:p>
            <a:r>
              <a:rPr lang="hu-HU" sz="2000" dirty="0">
                <a:latin typeface="Times New Roman" pitchFamily="18" charset="0"/>
              </a:rPr>
              <a:t>Pl. Mikor épült, milyen anyagokból? </a:t>
            </a:r>
          </a:p>
          <a:p>
            <a:r>
              <a:rPr lang="hu-HU" sz="2000" dirty="0">
                <a:latin typeface="Times New Roman" pitchFamily="18" charset="0"/>
              </a:rPr>
              <a:t>Ehhez családi fotókat is gyűjthetünk.</a:t>
            </a:r>
          </a:p>
          <a:p>
            <a:endParaRPr lang="hu-HU" sz="2000" dirty="0" smtClean="0">
              <a:latin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</a:rPr>
              <a:t>2</a:t>
            </a:r>
            <a:r>
              <a:rPr lang="hu-HU" sz="2000" dirty="0">
                <a:latin typeface="Times New Roman" pitchFamily="18" charset="0"/>
              </a:rPr>
              <a:t>. A lakóház építési periódusainak ismerete</a:t>
            </a:r>
            <a:br>
              <a:rPr lang="hu-HU" sz="2000" dirty="0">
                <a:latin typeface="Times New Roman" pitchFamily="18" charset="0"/>
              </a:rPr>
            </a:br>
            <a:r>
              <a:rPr lang="hu-HU" sz="2000" dirty="0">
                <a:latin typeface="Times New Roman" pitchFamily="18" charset="0"/>
              </a:rPr>
              <a:t>Mikor, milyen okból, hogyan alakították át a házat?</a:t>
            </a:r>
          </a:p>
          <a:p>
            <a:endParaRPr lang="hu-HU" sz="2000" dirty="0" smtClean="0">
              <a:latin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</a:rPr>
              <a:t>3</a:t>
            </a:r>
            <a:r>
              <a:rPr lang="hu-HU" sz="2000" dirty="0">
                <a:latin typeface="Times New Roman" pitchFamily="18" charset="0"/>
              </a:rPr>
              <a:t>. A lakóházban élő család története</a:t>
            </a:r>
            <a:br>
              <a:rPr lang="hu-HU" sz="2000" dirty="0">
                <a:latin typeface="Times New Roman" pitchFamily="18" charset="0"/>
              </a:rPr>
            </a:br>
            <a:r>
              <a:rPr lang="hu-HU" sz="2000" dirty="0">
                <a:latin typeface="Times New Roman" pitchFamily="18" charset="0"/>
              </a:rPr>
              <a:t>Pl. Mikor költöztek az ősök a faluba, mivel foglalkoztak, családfa készítése.</a:t>
            </a:r>
          </a:p>
        </p:txBody>
      </p:sp>
      <p:pic>
        <p:nvPicPr>
          <p:cNvPr id="100356" name="Picture 4" descr="Dunaharaszti0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3163" y="3213100"/>
            <a:ext cx="2387600" cy="3455988"/>
          </a:xfrm>
          <a:noFill/>
          <a:ln/>
        </p:spPr>
      </p:pic>
      <p:pic>
        <p:nvPicPr>
          <p:cNvPr id="100358" name="Picture 6" descr="Dunaharaszti05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2588" y="1268413"/>
            <a:ext cx="2424112" cy="3744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2034</Words>
  <Application>Microsoft Office PowerPoint</Application>
  <PresentationFormat>Diavetítés a képernyőre (4:3 oldalarány)</PresentationFormat>
  <Paragraphs>213</Paragraphs>
  <Slides>55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56" baseType="lpstr">
      <vt:lpstr>Alapértelmezett terv</vt:lpstr>
      <vt:lpstr>Szempontok az anyagi kultúra tárgyainak gyűjtéséhez</vt:lpstr>
      <vt:lpstr>2. dia</vt:lpstr>
      <vt:lpstr>I. Hogyan keressünk tárgyakat?</vt:lpstr>
      <vt:lpstr>Néprajzi gyűjtés helyszínei – padlás/pince/kamra/hétvégi ház…</vt:lpstr>
      <vt:lpstr>Tárgygyűjtés - padláson</vt:lpstr>
      <vt:lpstr>Interjús gyűjtés - konyhában</vt:lpstr>
      <vt:lpstr>Ellenpélda: Szervezetlen gyűjtés, rossz állapotú tárgyak. Nincsen tisztázva a célja.</vt:lpstr>
      <vt:lpstr>Lehetséges cél: pl. tájház, falumúzeum</vt:lpstr>
      <vt:lpstr>  Egy javasolt tájékozódási sorrend  </vt:lpstr>
      <vt:lpstr>Iratok, fotók</vt:lpstr>
      <vt:lpstr>Kutatási módszerek?</vt:lpstr>
      <vt:lpstr>A gyűjtőmunka</vt:lpstr>
      <vt:lpstr>A gyűjtőmunka  </vt:lpstr>
      <vt:lpstr> A gyűjtött tárgy adatolása </vt:lpstr>
      <vt:lpstr>Történetek – Miért?</vt:lpstr>
      <vt:lpstr>Berendezési terv</vt:lpstr>
      <vt:lpstr>Mire figyeljünk?</vt:lpstr>
      <vt:lpstr>Mitől és hogyan védjük a tárgyakat?</vt:lpstr>
      <vt:lpstr>II. Mire való egy múzeum?</vt:lpstr>
      <vt:lpstr>Egy tárgy útja a múzeumban</vt:lpstr>
      <vt:lpstr>Múzeumi raktár részlete</vt:lpstr>
      <vt:lpstr>22. dia</vt:lpstr>
      <vt:lpstr>23. dia</vt:lpstr>
      <vt:lpstr>24. dia</vt:lpstr>
      <vt:lpstr>25. dia</vt:lpstr>
      <vt:lpstr>26. dia</vt:lpstr>
      <vt:lpstr>Gyarapodási napló</vt:lpstr>
      <vt:lpstr>Gyarapodási szám</vt:lpstr>
      <vt:lpstr>Folyt.</vt:lpstr>
      <vt:lpstr>Jelenleg használt leltározási adatlap</vt:lpstr>
      <vt:lpstr>Leltárkönyv rovatai</vt:lpstr>
      <vt:lpstr>A leltározás eszközei</vt:lpstr>
      <vt:lpstr>33. dia</vt:lpstr>
      <vt:lpstr>34. dia</vt:lpstr>
      <vt:lpstr>35. dia</vt:lpstr>
      <vt:lpstr>36. dia</vt:lpstr>
      <vt:lpstr>A hagyományos leltárkönyv</vt:lpstr>
      <vt:lpstr>Darabszám</vt:lpstr>
      <vt:lpstr>Anyag, technika</vt:lpstr>
      <vt:lpstr>40. dia</vt:lpstr>
      <vt:lpstr>Kerámiák méretei</vt:lpstr>
      <vt:lpstr>Készítés helye</vt:lpstr>
      <vt:lpstr>tárgykészítő</vt:lpstr>
      <vt:lpstr>Datálás és a beszerzés ideje</vt:lpstr>
      <vt:lpstr>ajándékozó</vt:lpstr>
      <vt:lpstr>Gyűjtő, egyéb, megjegyzés</vt:lpstr>
      <vt:lpstr>Régi tárgyleíró karton</vt:lpstr>
      <vt:lpstr>48. dia</vt:lpstr>
      <vt:lpstr>49. dia</vt:lpstr>
      <vt:lpstr>50. dia</vt:lpstr>
      <vt:lpstr>51. dia</vt:lpstr>
      <vt:lpstr>52. dia</vt:lpstr>
      <vt:lpstr>Régi fotó karton</vt:lpstr>
      <vt:lpstr>54.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múzeumi nyilvántartás alapismeretei</dc:title>
  <dc:creator>Bárd Edit</dc:creator>
  <cp:lastModifiedBy>Zsuzsa</cp:lastModifiedBy>
  <cp:revision>20</cp:revision>
  <dcterms:created xsi:type="dcterms:W3CDTF">2003-08-24T22:23:08Z</dcterms:created>
  <dcterms:modified xsi:type="dcterms:W3CDTF">2017-01-13T18:23:56Z</dcterms:modified>
</cp:coreProperties>
</file>