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6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6680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egyzetek helye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2791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8650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2824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3120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1736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0124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4503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4385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4401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99129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sz="4400" b="0" i="0" u="none" strike="noStrike" baseline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3200" b="0" i="0" u="none" strike="noStrike" baseline="0">
                <a:solidFill>
                  <a:srgbClr val="000000"/>
                </a:solidFill>
                <a:latin typeface="Arial"/>
              </a:rPr>
              <a:t>Click to edit Master subtitle style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Élőláb helye 4"/>
          <p:cNvSpPr txBox="1">
            <a:spLocks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ctr">
              <a:defRPr/>
            </a:lvl1pPr>
          </a:lstStyle>
          <a:p>
            <a:endParaRPr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349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510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06769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Click to edit Master title style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8229600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Click to edit Master text styles</a:t>
            </a:r>
          </a:p>
          <a:p>
            <a:pPr lvl="0" algn="l"/>
            <a:r>
              <a:rPr/>
              <a:t>Second level</a:t>
            </a:r>
          </a:p>
          <a:p>
            <a:pPr lvl="0" algn="l"/>
            <a:r>
              <a:rPr/>
              <a:t>Third level</a:t>
            </a:r>
          </a:p>
          <a:p>
            <a:pPr lvl="0" algn="l"/>
            <a:r>
              <a:rPr/>
              <a:t>Fourth level</a:t>
            </a:r>
          </a:p>
          <a:p>
            <a:pPr lvl="0" algn="l"/>
            <a:r>
              <a:rPr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7155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Click to edit Master title style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4022725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Click to edit Master text styles</a:t>
            </a:r>
          </a:p>
          <a:p>
            <a:pPr lvl="0" algn="l"/>
            <a:r>
              <a:rPr/>
              <a:t>Second level</a:t>
            </a:r>
          </a:p>
          <a:p>
            <a:pPr lvl="0" algn="l"/>
            <a:r>
              <a:rPr/>
              <a:t>Third level</a:t>
            </a:r>
          </a:p>
          <a:p>
            <a:pPr lvl="0" algn="l"/>
            <a:r>
              <a:rPr/>
              <a:t>Fourth level</a:t>
            </a:r>
          </a:p>
          <a:p>
            <a:pPr lvl="0" algn="l"/>
            <a:r>
              <a:rPr/>
              <a:t>Fifth level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4651375" y="1603375"/>
            <a:ext cx="4022725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Click to edit Master text styles</a:t>
            </a:r>
          </a:p>
          <a:p>
            <a:pPr lvl="0" algn="l"/>
            <a:r>
              <a:rPr/>
              <a:t>Second level</a:t>
            </a:r>
          </a:p>
          <a:p>
            <a:pPr lvl="0" algn="l"/>
            <a:r>
              <a:rPr/>
              <a:t>Third level</a:t>
            </a:r>
          </a:p>
          <a:p>
            <a:pPr lvl="0" algn="l"/>
            <a:r>
              <a:rPr/>
              <a:t>Fourth level</a:t>
            </a:r>
          </a:p>
          <a:p>
            <a:pPr lvl="0" algn="l"/>
            <a:r>
              <a:rPr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5759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4354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9481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666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177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8413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8358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272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4811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65" t="15302" r="8066" b="11174"/>
          <a:stretch/>
        </p:blipFill>
        <p:spPr>
          <a:xfrm>
            <a:off x="0" y="0"/>
            <a:ext cx="9131300" cy="6223000"/>
          </a:xfrm>
          <a:prstGeom prst="rect">
            <a:avLst/>
          </a:prstGeom>
        </p:spPr>
      </p:pic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hu-HU" sz="4000" dirty="0" smtClean="0">
                <a:solidFill>
                  <a:schemeClr val="bg2">
                    <a:lumMod val="75000"/>
                  </a:schemeClr>
                </a:solidFill>
              </a:rPr>
              <a:t>A családi fényképek értelmezési és gyűjtési lehetőségeiről</a:t>
            </a:r>
            <a:endParaRPr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74041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10000"/>
          </a:bodyPr>
          <a:lstStyle/>
          <a:p>
            <a:pPr marL="0" lvl="0" indent="0" algn="r">
              <a:lnSpc>
                <a:spcPct val="100000"/>
              </a:lnSpc>
              <a:buNone/>
            </a:pPr>
            <a:r>
              <a:rPr sz="2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Terendi</a:t>
            </a:r>
            <a:r>
              <a:rPr sz="2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sz="2400" b="0" i="0" u="none" strike="noStrike" baseline="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Viktória</a:t>
            </a:r>
            <a:endParaRPr lang="hu-HU" sz="2400" b="0" i="0" u="none" strike="noStrike" baseline="0" dirty="0" smtClean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sz="2400" b="0" i="0" u="none" strike="noStrike" baseline="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Tradíció</a:t>
            </a:r>
            <a:r>
              <a:rPr sz="2400" b="0" i="0" u="none" strike="noStrike" baseline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sz="2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Tábor</a:t>
            </a:r>
            <a:endParaRPr sz="2400" b="0" i="0" u="none" strike="noStrike" baseline="0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sz="2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2015. </a:t>
            </a:r>
            <a:r>
              <a:rPr sz="2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június</a:t>
            </a:r>
            <a:r>
              <a:rPr sz="2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sz="2400" b="0" i="0" u="none" strike="noStrike" baseline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27.</a:t>
            </a:r>
            <a:endParaRPr lang="hu-HU" sz="2400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sz="2400" b="0" i="0" u="none" strike="noStrike" baseline="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Örkény</a:t>
            </a:r>
            <a:endParaRPr sz="2400" b="0" i="0" u="none" strike="noStrike" baseline="0" dirty="0">
              <a:solidFill>
                <a:schemeClr val="bg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4000" dirty="0" err="1">
                <a:latin typeface="+mn-lt"/>
              </a:rPr>
              <a:t>Az</a:t>
            </a:r>
            <a:r>
              <a:rPr sz="4000" dirty="0">
                <a:latin typeface="+mn-lt"/>
              </a:rPr>
              <a:t> </a:t>
            </a:r>
            <a:r>
              <a:rPr sz="4000" dirty="0" err="1">
                <a:latin typeface="+mn-lt"/>
              </a:rPr>
              <a:t>elbeszélés</a:t>
            </a:r>
            <a:endParaRPr sz="40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10000"/>
          </a:bodyPr>
          <a:lstStyle/>
          <a:p>
            <a:pPr lvl="0" algn="l"/>
            <a:r>
              <a:rPr sz="2800" dirty="0">
                <a:latin typeface="+mn-lt"/>
              </a:rPr>
              <a:t>a </a:t>
            </a:r>
            <a:r>
              <a:rPr sz="2800" dirty="0" err="1">
                <a:latin typeface="+mn-lt"/>
              </a:rPr>
              <a:t>fényképekhez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tartozó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háttértörténetek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képek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dekódolása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mélyebb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tartalomrétegek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feltárása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távolabbi</a:t>
            </a:r>
            <a:r>
              <a:rPr sz="2800" dirty="0">
                <a:latin typeface="+mn-lt"/>
              </a:rPr>
              <a:t> (a </a:t>
            </a:r>
            <a:r>
              <a:rPr sz="2800" dirty="0" err="1">
                <a:latin typeface="+mn-lt"/>
              </a:rPr>
              <a:t>képen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túlmutató</a:t>
            </a:r>
            <a:r>
              <a:rPr sz="2800" dirty="0">
                <a:latin typeface="+mn-lt"/>
              </a:rPr>
              <a:t>) </a:t>
            </a:r>
            <a:r>
              <a:rPr sz="2800" dirty="0" err="1">
                <a:latin typeface="+mn-lt"/>
              </a:rPr>
              <a:t>összefüggések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emlékezet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aktiválása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 smtClean="0">
                <a:latin typeface="+mn-lt"/>
              </a:rPr>
              <a:t>strukturált</a:t>
            </a:r>
            <a:r>
              <a:rPr lang="hu-HU" sz="2800" dirty="0" err="1" smtClean="0">
                <a:latin typeface="+mn-lt"/>
              </a:rPr>
              <a:t>ság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generációk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közti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eltérések</a:t>
            </a:r>
            <a:r>
              <a:rPr sz="2800" dirty="0">
                <a:latin typeface="+mn-lt"/>
              </a:rPr>
              <a:t> - </a:t>
            </a:r>
            <a:r>
              <a:rPr sz="2800" dirty="0" err="1">
                <a:latin typeface="+mn-lt"/>
              </a:rPr>
              <a:t>nem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ugyanazt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mesélik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adott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képről</a:t>
            </a:r>
            <a:r>
              <a:rPr sz="2800" dirty="0">
                <a:latin typeface="+mn-lt"/>
              </a:rPr>
              <a:t> - </a:t>
            </a:r>
            <a:r>
              <a:rPr sz="2800" dirty="0" err="1">
                <a:latin typeface="+mn-lt"/>
              </a:rPr>
              <a:t>mítoszképzés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forráskritika</a:t>
            </a:r>
            <a:r>
              <a:rPr sz="2800" dirty="0">
                <a:latin typeface="+mn-lt"/>
              </a:rPr>
              <a:t> + </a:t>
            </a:r>
            <a:r>
              <a:rPr sz="2800" dirty="0" err="1">
                <a:latin typeface="+mn-lt"/>
              </a:rPr>
              <a:t>kiegészítő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adatok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3600" dirty="0">
                <a:latin typeface="+mn-lt"/>
              </a:rPr>
              <a:t>A </a:t>
            </a:r>
            <a:r>
              <a:rPr sz="3600" dirty="0" err="1" smtClean="0">
                <a:latin typeface="+mn-lt"/>
              </a:rPr>
              <a:t>kép</a:t>
            </a:r>
            <a:r>
              <a:rPr lang="hu-HU" sz="3600" dirty="0" smtClean="0">
                <a:latin typeface="+mn-lt"/>
              </a:rPr>
              <a:t>elemzés</a:t>
            </a:r>
            <a:r>
              <a:rPr sz="3600" dirty="0" smtClean="0">
                <a:latin typeface="+mn-lt"/>
              </a:rPr>
              <a:t> </a:t>
            </a:r>
            <a:r>
              <a:rPr sz="3600" dirty="0" err="1" smtClean="0">
                <a:latin typeface="+mn-lt"/>
              </a:rPr>
              <a:t>lehetőségei</a:t>
            </a:r>
            <a:r>
              <a:rPr lang="hu-HU" sz="3600" dirty="0">
                <a:latin typeface="+mn-lt"/>
              </a:rPr>
              <a:t/>
            </a:r>
            <a:br>
              <a:rPr lang="hu-HU" sz="3600" dirty="0">
                <a:latin typeface="+mn-lt"/>
              </a:rPr>
            </a:br>
            <a:r>
              <a:rPr sz="3600" dirty="0" smtClean="0">
                <a:latin typeface="+mn-lt"/>
              </a:rPr>
              <a:t>a </a:t>
            </a:r>
            <a:r>
              <a:rPr sz="3600" dirty="0">
                <a:latin typeface="+mn-lt"/>
              </a:rPr>
              <a:t>21. </a:t>
            </a:r>
            <a:r>
              <a:rPr sz="3600" dirty="0" err="1">
                <a:latin typeface="+mn-lt"/>
              </a:rPr>
              <a:t>században</a:t>
            </a:r>
            <a:endParaRPr sz="36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>
            <a:normAutofit lnSpcReduction="10000"/>
          </a:bodyPr>
          <a:lstStyle/>
          <a:p>
            <a:pPr lvl="0" algn="l"/>
            <a:r>
              <a:rPr sz="2800" dirty="0" err="1">
                <a:latin typeface="+mn-lt"/>
              </a:rPr>
              <a:t>képadatbázis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létrehozása</a:t>
            </a:r>
            <a:r>
              <a:rPr sz="2800" dirty="0">
                <a:latin typeface="+mn-lt"/>
              </a:rPr>
              <a:t> </a:t>
            </a:r>
            <a:r>
              <a:rPr lang="hu-HU" sz="28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sz="2800" dirty="0" smtClean="0">
                <a:latin typeface="+mn-lt"/>
              </a:rPr>
              <a:t> </a:t>
            </a:r>
            <a:r>
              <a:rPr sz="2800" dirty="0" err="1">
                <a:latin typeface="+mn-lt"/>
              </a:rPr>
              <a:t>kategorizálás</a:t>
            </a:r>
            <a:r>
              <a:rPr sz="2800" dirty="0">
                <a:latin typeface="+mn-lt"/>
              </a:rPr>
              <a:t> (DE! </a:t>
            </a:r>
            <a:r>
              <a:rPr sz="2800" dirty="0" err="1">
                <a:latin typeface="+mn-lt"/>
              </a:rPr>
              <a:t>sematizálást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elkerülve</a:t>
            </a:r>
            <a:r>
              <a:rPr sz="2800" dirty="0">
                <a:latin typeface="+mn-lt"/>
              </a:rPr>
              <a:t>, </a:t>
            </a:r>
            <a:r>
              <a:rPr sz="2800" dirty="0" err="1">
                <a:latin typeface="+mn-lt"/>
              </a:rPr>
              <a:t>az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anyag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erőszakos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beskatulyázását</a:t>
            </a:r>
            <a:r>
              <a:rPr sz="2800" dirty="0">
                <a:latin typeface="+mn-lt"/>
              </a:rPr>
              <a:t> is)</a:t>
            </a: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kvalitatív</a:t>
            </a:r>
            <a:r>
              <a:rPr sz="2800" dirty="0">
                <a:latin typeface="+mn-lt"/>
              </a:rPr>
              <a:t> + </a:t>
            </a:r>
            <a:r>
              <a:rPr sz="2800" dirty="0" err="1">
                <a:latin typeface="+mn-lt"/>
              </a:rPr>
              <a:t>kvantitatív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módszerek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együttes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alkalmazása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képfeldolgozó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programok</a:t>
            </a:r>
            <a:r>
              <a:rPr sz="2800" dirty="0">
                <a:latin typeface="+mn-lt"/>
              </a:rPr>
              <a:t> - a </a:t>
            </a:r>
            <a:r>
              <a:rPr sz="2800" dirty="0" err="1">
                <a:latin typeface="+mn-lt"/>
              </a:rPr>
              <a:t>digitalizált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fotóhoz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kapcsolhatóak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az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információk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kép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belső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tartalomrétegeinek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elkülönítése</a:t>
            </a:r>
            <a:r>
              <a:rPr sz="2800" dirty="0">
                <a:latin typeface="+mn-lt"/>
              </a:rPr>
              <a:t> - </a:t>
            </a:r>
            <a:r>
              <a:rPr sz="2800" dirty="0" err="1">
                <a:latin typeface="+mn-lt"/>
              </a:rPr>
              <a:t>színkódok</a:t>
            </a:r>
            <a:r>
              <a:rPr sz="2800" dirty="0">
                <a:latin typeface="+mn-lt"/>
              </a:rPr>
              <a:t>, </a:t>
            </a:r>
            <a:r>
              <a:rPr sz="2800" dirty="0" err="1">
                <a:latin typeface="+mn-lt"/>
              </a:rPr>
              <a:t>részletes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vizsgálat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vizuális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tartalomelemzés</a:t>
            </a:r>
            <a:r>
              <a:rPr sz="2800" dirty="0">
                <a:latin typeface="+mn-lt"/>
              </a:rPr>
              <a:t> + </a:t>
            </a:r>
            <a:r>
              <a:rPr sz="2800" dirty="0" err="1">
                <a:latin typeface="+mn-lt"/>
              </a:rPr>
              <a:t>narráció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elemzés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4000" dirty="0" err="1">
                <a:latin typeface="+mn-lt"/>
              </a:rPr>
              <a:t>Etikai</a:t>
            </a:r>
            <a:r>
              <a:rPr sz="4000" dirty="0">
                <a:latin typeface="+mn-lt"/>
              </a:rPr>
              <a:t> </a:t>
            </a:r>
            <a:r>
              <a:rPr sz="4000" dirty="0" err="1">
                <a:latin typeface="+mn-lt"/>
              </a:rPr>
              <a:t>kérdések</a:t>
            </a:r>
            <a:endParaRPr sz="40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228600" y="1565275"/>
            <a:ext cx="8686800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dirty="0" err="1">
                <a:latin typeface="+mn-lt"/>
              </a:rPr>
              <a:t>teljes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fotókorpusz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vizsgálata</a:t>
            </a:r>
            <a:r>
              <a:rPr dirty="0">
                <a:latin typeface="+mn-lt"/>
              </a:rPr>
              <a:t> - </a:t>
            </a:r>
            <a:r>
              <a:rPr dirty="0" err="1">
                <a:latin typeface="+mn-lt"/>
              </a:rPr>
              <a:t>publikálása</a:t>
            </a:r>
            <a:r>
              <a:rPr dirty="0">
                <a:latin typeface="+mn-lt"/>
              </a:rPr>
              <a:t>?</a:t>
            </a: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nevek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adatok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közölhetősége</a:t>
            </a:r>
            <a:r>
              <a:rPr dirty="0">
                <a:latin typeface="+mn-lt"/>
              </a:rPr>
              <a:t>?</a:t>
            </a:r>
          </a:p>
          <a:p>
            <a:pPr lvl="0" algn="l"/>
            <a:r>
              <a:rPr dirty="0" smtClean="0">
                <a:latin typeface="+mn-lt"/>
              </a:rPr>
              <a:t>​</a:t>
            </a:r>
            <a:r>
              <a:rPr dirty="0">
                <a:latin typeface="+mn-lt"/>
              </a:rPr>
              <a:t>kit </a:t>
            </a:r>
            <a:r>
              <a:rPr dirty="0" err="1">
                <a:latin typeface="+mn-lt"/>
              </a:rPr>
              <a:t>lehet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fotózni</a:t>
            </a:r>
            <a:r>
              <a:rPr dirty="0" smtClean="0">
                <a:latin typeface="+mn-lt"/>
              </a:rPr>
              <a:t>?</a:t>
            </a:r>
            <a:r>
              <a:rPr lang="hu-HU" dirty="0" smtClean="0">
                <a:latin typeface="+mn-lt"/>
              </a:rPr>
              <a:t> (civil, közszereplő, tömeg)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hogyan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publikálható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az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általunk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készített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fotó</a:t>
            </a:r>
            <a:r>
              <a:rPr dirty="0" smtClean="0">
                <a:latin typeface="+mn-lt"/>
              </a:rPr>
              <a:t>?</a:t>
            </a:r>
            <a:endParaRPr lang="hu-HU" dirty="0" smtClean="0">
              <a:latin typeface="+mn-lt"/>
            </a:endParaRPr>
          </a:p>
          <a:p>
            <a:r>
              <a:rPr lang="hu-HU" dirty="0"/>
              <a:t>​írásos hozzájárulás kell!</a:t>
            </a:r>
          </a:p>
          <a:p>
            <a:pPr marL="0" lvl="0" indent="0" algn="l">
              <a:buNone/>
            </a:pPr>
            <a:endParaRPr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12" y="2827866"/>
            <a:ext cx="2541588" cy="33887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18" t="28976" r="19739" b="16847"/>
          <a:stretch/>
        </p:blipFill>
        <p:spPr>
          <a:xfrm>
            <a:off x="3911600" y="3619358"/>
            <a:ext cx="2690812" cy="32386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16626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4000" dirty="0" err="1">
                <a:latin typeface="+mn-lt"/>
              </a:rPr>
              <a:t>Eseményfotózás</a:t>
            </a:r>
            <a:endParaRPr sz="40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860366"/>
            <a:ext cx="8229600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lang="hu-HU" dirty="0" smtClean="0">
                <a:latin typeface="+mn-lt"/>
              </a:rPr>
              <a:t>Ismerjük meg előre a terepet, az esemény forgatókönyvét – tudnunk kell, mire számíthatunk!</a:t>
            </a:r>
          </a:p>
          <a:p>
            <a:pPr lvl="0" algn="l"/>
            <a:r>
              <a:rPr lang="hu-HU" dirty="0" smtClean="0">
                <a:latin typeface="+mn-lt"/>
              </a:rPr>
              <a:t>Legyünk ott mindenütt!</a:t>
            </a:r>
            <a:endParaRPr dirty="0">
              <a:latin typeface="+mn-lt"/>
            </a:endParaRPr>
          </a:p>
          <a:p>
            <a:pPr lvl="0" algn="l"/>
            <a:r>
              <a:rPr dirty="0" smtClean="0">
                <a:latin typeface="+mn-lt"/>
              </a:rPr>
              <a:t>​</a:t>
            </a:r>
            <a:r>
              <a:rPr lang="hu-HU" dirty="0" smtClean="0">
                <a:latin typeface="+mn-lt"/>
              </a:rPr>
              <a:t>Technikailag kifogástalan kép kell! </a:t>
            </a:r>
          </a:p>
          <a:p>
            <a:pPr lvl="0" algn="l"/>
            <a:r>
              <a:rPr lang="hu-HU" dirty="0" smtClean="0">
                <a:latin typeface="+mn-lt"/>
              </a:rPr>
              <a:t>K</a:t>
            </a:r>
            <a:r>
              <a:rPr dirty="0" err="1" smtClean="0">
                <a:latin typeface="+mn-lt"/>
              </a:rPr>
              <a:t>ompozíció</a:t>
            </a:r>
            <a:r>
              <a:rPr dirty="0" smtClean="0">
                <a:latin typeface="+mn-lt"/>
              </a:rPr>
              <a:t> </a:t>
            </a:r>
            <a:r>
              <a:rPr dirty="0">
                <a:latin typeface="+mn-lt"/>
              </a:rPr>
              <a:t>- </a:t>
            </a:r>
            <a:r>
              <a:rPr dirty="0" err="1">
                <a:latin typeface="+mn-lt"/>
              </a:rPr>
              <a:t>esztétika</a:t>
            </a:r>
            <a:r>
              <a:rPr dirty="0">
                <a:latin typeface="+mn-lt"/>
              </a:rPr>
              <a:t>, DE! ne </a:t>
            </a:r>
            <a:r>
              <a:rPr dirty="0" err="1">
                <a:latin typeface="+mn-lt"/>
              </a:rPr>
              <a:t>menjen</a:t>
            </a:r>
            <a:r>
              <a:rPr dirty="0">
                <a:latin typeface="+mn-lt"/>
              </a:rPr>
              <a:t> a </a:t>
            </a:r>
            <a:r>
              <a:rPr dirty="0" err="1">
                <a:latin typeface="+mn-lt"/>
              </a:rPr>
              <a:t>dokumentáció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rovására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lényeglátás</a:t>
            </a:r>
            <a:r>
              <a:rPr dirty="0">
                <a:latin typeface="+mn-lt"/>
              </a:rPr>
              <a:t> - DE! </a:t>
            </a:r>
            <a:r>
              <a:rPr dirty="0" err="1">
                <a:latin typeface="+mn-lt"/>
              </a:rPr>
              <a:t>kerüljük</a:t>
            </a:r>
            <a:r>
              <a:rPr dirty="0">
                <a:latin typeface="+mn-lt"/>
              </a:rPr>
              <a:t> a </a:t>
            </a:r>
            <a:r>
              <a:rPr dirty="0" err="1" smtClean="0">
                <a:latin typeface="+mn-lt"/>
              </a:rPr>
              <a:t>szubjektív</a:t>
            </a:r>
            <a:r>
              <a:rPr dirty="0" smtClean="0">
                <a:latin typeface="+mn-lt"/>
              </a:rPr>
              <a:t> </a:t>
            </a:r>
            <a:r>
              <a:rPr dirty="0" err="1">
                <a:latin typeface="+mn-lt"/>
              </a:rPr>
              <a:t>szemlélet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erős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megjelenítését</a:t>
            </a:r>
            <a:endParaRPr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022512"/>
            <a:ext cx="3060700" cy="20372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007593"/>
            <a:ext cx="1850628" cy="27802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28" y="4022512"/>
            <a:ext cx="2202336" cy="23702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64" y="3985492"/>
            <a:ext cx="1850628" cy="2824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előadás</a:t>
            </a:r>
            <a:r>
              <a:rPr dirty="0"/>
              <a:t> </a:t>
            </a:r>
            <a:r>
              <a:rPr dirty="0" err="1"/>
              <a:t>vázlata</a:t>
            </a:r>
            <a:endParaRPr dirty="0"/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66700" y="1416050"/>
            <a:ext cx="8877300" cy="483235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10000"/>
          </a:bodyPr>
          <a:lstStyle/>
          <a:p>
            <a:pPr lvl="0"/>
            <a:r>
              <a:rPr sz="3000" dirty="0">
                <a:latin typeface="+mn-lt"/>
              </a:rPr>
              <a:t>a </a:t>
            </a:r>
            <a:r>
              <a:rPr sz="3000" dirty="0" err="1">
                <a:latin typeface="+mn-lt"/>
              </a:rPr>
              <a:t>fotográfia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történetének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legfontosabb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állomásai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​a </a:t>
            </a:r>
            <a:r>
              <a:rPr sz="3000" dirty="0" err="1">
                <a:latin typeface="+mn-lt"/>
              </a:rPr>
              <a:t>fényképek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és</a:t>
            </a:r>
            <a:r>
              <a:rPr sz="3000" dirty="0">
                <a:latin typeface="+mn-lt"/>
              </a:rPr>
              <a:t> a </a:t>
            </a:r>
            <a:r>
              <a:rPr sz="3000" dirty="0" err="1">
                <a:latin typeface="+mn-lt"/>
              </a:rPr>
              <a:t>társadalomtudományok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vizuális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etnográfia</a:t>
            </a:r>
            <a:r>
              <a:rPr sz="3000" dirty="0">
                <a:latin typeface="+mn-lt"/>
              </a:rPr>
              <a:t>/</a:t>
            </a:r>
            <a:r>
              <a:rPr sz="3000" dirty="0" err="1">
                <a:latin typeface="+mn-lt"/>
              </a:rPr>
              <a:t>antropológia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képgyűjtés</a:t>
            </a:r>
            <a:r>
              <a:rPr sz="3000" dirty="0">
                <a:latin typeface="+mn-lt"/>
              </a:rPr>
              <a:t> a </a:t>
            </a:r>
            <a:r>
              <a:rPr sz="3000" dirty="0" err="1">
                <a:latin typeface="+mn-lt"/>
              </a:rPr>
              <a:t>gyakorlatban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néhány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szó</a:t>
            </a:r>
            <a:r>
              <a:rPr sz="3000" dirty="0">
                <a:latin typeface="+mn-lt"/>
              </a:rPr>
              <a:t> a </a:t>
            </a:r>
            <a:r>
              <a:rPr sz="3000" dirty="0" err="1">
                <a:latin typeface="+mn-lt"/>
              </a:rPr>
              <a:t>képtípusokról</a:t>
            </a:r>
            <a:r>
              <a:rPr sz="3000" dirty="0">
                <a:latin typeface="+mn-lt"/>
              </a:rPr>
              <a:t> (</a:t>
            </a:r>
            <a:r>
              <a:rPr sz="3000" dirty="0" err="1">
                <a:latin typeface="+mn-lt"/>
              </a:rPr>
              <a:t>csoportosítási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lehetőségek</a:t>
            </a:r>
            <a:r>
              <a:rPr sz="3000" dirty="0">
                <a:latin typeface="+mn-lt"/>
              </a:rPr>
              <a:t>)</a:t>
            </a: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az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elbeszélések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​a </a:t>
            </a:r>
            <a:r>
              <a:rPr sz="3000" dirty="0" err="1">
                <a:latin typeface="+mn-lt"/>
              </a:rPr>
              <a:t>képelemzés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lehetőségei</a:t>
            </a:r>
            <a:r>
              <a:rPr sz="3000" dirty="0">
                <a:latin typeface="+mn-lt"/>
              </a:rPr>
              <a:t> a 21. </a:t>
            </a:r>
            <a:r>
              <a:rPr sz="3000" dirty="0" err="1">
                <a:latin typeface="+mn-lt"/>
              </a:rPr>
              <a:t>században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etikai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kérdések</a:t>
            </a:r>
            <a:r>
              <a:rPr sz="3000" dirty="0">
                <a:latin typeface="+mn-lt"/>
              </a:rPr>
              <a:t>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3600" dirty="0">
                <a:latin typeface="+mn-lt"/>
              </a:rPr>
              <a:t>A </a:t>
            </a:r>
            <a:r>
              <a:rPr sz="3600" dirty="0" err="1">
                <a:latin typeface="+mn-lt"/>
              </a:rPr>
              <a:t>fotográfia</a:t>
            </a:r>
            <a:r>
              <a:rPr sz="3600" dirty="0">
                <a:latin typeface="+mn-lt"/>
              </a:rPr>
              <a:t> </a:t>
            </a:r>
            <a:r>
              <a:rPr sz="3600" dirty="0" err="1">
                <a:latin typeface="+mn-lt"/>
              </a:rPr>
              <a:t>történetének</a:t>
            </a:r>
            <a:r>
              <a:rPr sz="3600" dirty="0">
                <a:latin typeface="+mn-lt"/>
              </a:rPr>
              <a:t> </a:t>
            </a:r>
            <a:r>
              <a:rPr sz="3600" dirty="0" err="1">
                <a:latin typeface="+mn-lt"/>
              </a:rPr>
              <a:t>legfontosabb</a:t>
            </a:r>
            <a:r>
              <a:rPr sz="3600" dirty="0">
                <a:latin typeface="+mn-lt"/>
              </a:rPr>
              <a:t> </a:t>
            </a:r>
            <a:r>
              <a:rPr sz="3600" dirty="0" err="1">
                <a:latin typeface="+mn-lt"/>
              </a:rPr>
              <a:t>állomásai</a:t>
            </a:r>
            <a:endParaRPr sz="36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524001"/>
            <a:ext cx="8229600" cy="45847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20000"/>
          </a:bodyPr>
          <a:lstStyle/>
          <a:p>
            <a:pPr lvl="0" algn="l"/>
            <a:r>
              <a:rPr sz="2700" dirty="0">
                <a:latin typeface="+mn-lt"/>
              </a:rPr>
              <a:t>a </a:t>
            </a:r>
            <a:r>
              <a:rPr sz="2700" dirty="0" err="1">
                <a:latin typeface="+mn-lt"/>
              </a:rPr>
              <a:t>képalkotás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forradalmasítása</a:t>
            </a:r>
            <a:r>
              <a:rPr sz="2700" dirty="0">
                <a:latin typeface="+mn-lt"/>
              </a:rPr>
              <a:t> </a:t>
            </a:r>
            <a:r>
              <a:rPr lang="hu-HU" sz="27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sz="2700" dirty="0" smtClean="0">
                <a:latin typeface="+mn-lt"/>
              </a:rPr>
              <a:t> </a:t>
            </a:r>
            <a:r>
              <a:rPr sz="2700" dirty="0" err="1" smtClean="0">
                <a:latin typeface="+mn-lt"/>
              </a:rPr>
              <a:t>Daguer</a:t>
            </a:r>
            <a:r>
              <a:rPr lang="hu-HU" sz="2700" dirty="0" err="1" smtClean="0">
                <a:latin typeface="+mn-lt"/>
              </a:rPr>
              <a:t>-Niépce</a:t>
            </a:r>
            <a:r>
              <a:rPr sz="2700" dirty="0" smtClean="0">
                <a:latin typeface="+mn-lt"/>
              </a:rPr>
              <a:t>/ </a:t>
            </a:r>
            <a:r>
              <a:rPr sz="2700" dirty="0">
                <a:latin typeface="+mn-lt"/>
              </a:rPr>
              <a:t>Talbot: </a:t>
            </a:r>
            <a:r>
              <a:rPr sz="2700" dirty="0" err="1" smtClean="0">
                <a:latin typeface="+mn-lt"/>
              </a:rPr>
              <a:t>fénykép</a:t>
            </a:r>
            <a:r>
              <a:rPr lang="hu-HU" sz="2700" dirty="0" err="1" smtClean="0">
                <a:latin typeface="+mn-lt"/>
              </a:rPr>
              <a:t>ezés</a:t>
            </a:r>
            <a:r>
              <a:rPr sz="2700" dirty="0" smtClean="0">
                <a:latin typeface="+mn-lt"/>
              </a:rPr>
              <a:t> </a:t>
            </a:r>
            <a:r>
              <a:rPr sz="2700" dirty="0" err="1">
                <a:latin typeface="+mn-lt"/>
              </a:rPr>
              <a:t>feltalálása</a:t>
            </a:r>
            <a:r>
              <a:rPr sz="2700" dirty="0">
                <a:latin typeface="+mn-lt"/>
              </a:rPr>
              <a:t> </a:t>
            </a:r>
            <a:r>
              <a:rPr sz="2700" dirty="0" smtClean="0">
                <a:latin typeface="+mn-lt"/>
              </a:rPr>
              <a:t>18</a:t>
            </a:r>
            <a:r>
              <a:rPr lang="hu-HU" sz="2700" dirty="0" smtClean="0">
                <a:latin typeface="+mn-lt"/>
              </a:rPr>
              <a:t>3</a:t>
            </a:r>
            <a:r>
              <a:rPr sz="2700" dirty="0" smtClean="0">
                <a:latin typeface="+mn-lt"/>
              </a:rPr>
              <a:t>9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fényképíró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műtermek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nyílnak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hamarosan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az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egész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világon</a:t>
            </a:r>
            <a:r>
              <a:rPr sz="2700" dirty="0">
                <a:latin typeface="+mn-lt"/>
              </a:rPr>
              <a:t> </a:t>
            </a:r>
            <a:r>
              <a:rPr lang="hu-HU" sz="27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sz="2700" dirty="0" err="1" smtClean="0">
                <a:latin typeface="+mn-lt"/>
              </a:rPr>
              <a:t>fotográfia</a:t>
            </a:r>
            <a:r>
              <a:rPr sz="2700" dirty="0" smtClean="0">
                <a:latin typeface="+mn-lt"/>
              </a:rPr>
              <a:t> </a:t>
            </a:r>
            <a:r>
              <a:rPr sz="2700" dirty="0">
                <a:latin typeface="+mn-lt"/>
              </a:rPr>
              <a:t>= </a:t>
            </a:r>
            <a:r>
              <a:rPr sz="2700" dirty="0" err="1">
                <a:latin typeface="+mn-lt"/>
              </a:rPr>
              <a:t>kisipari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szakma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fotózással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profik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és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elszánt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amatőrök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foglalkoznak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​19. </a:t>
            </a:r>
            <a:r>
              <a:rPr sz="2700" dirty="0" err="1">
                <a:latin typeface="+mn-lt"/>
              </a:rPr>
              <a:t>sz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vége</a:t>
            </a:r>
            <a:r>
              <a:rPr sz="2700" dirty="0">
                <a:latin typeface="+mn-lt"/>
              </a:rPr>
              <a:t>: </a:t>
            </a:r>
            <a:r>
              <a:rPr sz="2700" dirty="0" err="1">
                <a:latin typeface="+mn-lt"/>
              </a:rPr>
              <a:t>fotóművészet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kibontakozása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​Kodak-</a:t>
            </a:r>
            <a:r>
              <a:rPr sz="2700" dirty="0" err="1">
                <a:latin typeface="+mn-lt"/>
              </a:rPr>
              <a:t>korszak</a:t>
            </a:r>
            <a:r>
              <a:rPr sz="2700" dirty="0">
                <a:latin typeface="+mn-lt"/>
              </a:rPr>
              <a:t> - </a:t>
            </a:r>
            <a:r>
              <a:rPr sz="2700" dirty="0" err="1">
                <a:latin typeface="+mn-lt"/>
              </a:rPr>
              <a:t>magánfotózás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kialakulása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​a </a:t>
            </a:r>
            <a:r>
              <a:rPr sz="2700" dirty="0" err="1">
                <a:latin typeface="+mn-lt"/>
              </a:rPr>
              <a:t>fényképezés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széleskörű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elterjedése</a:t>
            </a:r>
            <a:r>
              <a:rPr sz="2700" dirty="0">
                <a:latin typeface="+mn-lt"/>
              </a:rPr>
              <a:t>, a </a:t>
            </a:r>
            <a:r>
              <a:rPr sz="2700" dirty="0" err="1">
                <a:latin typeface="+mn-lt"/>
              </a:rPr>
              <a:t>sokszínű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fotóhasználat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elterjedése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​20. </a:t>
            </a:r>
            <a:r>
              <a:rPr sz="2700" dirty="0" err="1">
                <a:latin typeface="+mn-lt"/>
              </a:rPr>
              <a:t>század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vége</a:t>
            </a:r>
            <a:r>
              <a:rPr sz="2700" dirty="0">
                <a:latin typeface="+mn-lt"/>
              </a:rPr>
              <a:t>: </a:t>
            </a:r>
            <a:r>
              <a:rPr sz="2700" dirty="0" err="1">
                <a:latin typeface="+mn-lt"/>
              </a:rPr>
              <a:t>digitális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fordulat</a:t>
            </a:r>
            <a:r>
              <a:rPr sz="2700" dirty="0">
                <a:latin typeface="+mn-lt"/>
              </a:rPr>
              <a:t> </a:t>
            </a:r>
            <a:r>
              <a:rPr lang="hu-HU" sz="27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sz="2700" dirty="0" smtClean="0">
                <a:latin typeface="+mn-lt"/>
              </a:rPr>
              <a:t> </a:t>
            </a:r>
            <a:r>
              <a:rPr sz="2700" dirty="0" err="1">
                <a:latin typeface="+mn-lt"/>
              </a:rPr>
              <a:t>képáradat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mennyiségi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és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minőségi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változás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korábbi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korlátok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leomlása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képhasználat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átalakulása</a:t>
            </a:r>
            <a:endParaRPr sz="27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36984"/>
            <a:ext cx="4279899" cy="54775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49" r="25000"/>
          <a:stretch/>
        </p:blipFill>
        <p:spPr>
          <a:xfrm>
            <a:off x="4419599" y="136984"/>
            <a:ext cx="2806700" cy="381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3648076"/>
            <a:ext cx="4279899" cy="3209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76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73051"/>
            <a:ext cx="8229600" cy="7048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3200" dirty="0">
                <a:latin typeface="+mn-lt"/>
              </a:rPr>
              <a:t>A </a:t>
            </a:r>
            <a:r>
              <a:rPr sz="3200" dirty="0" err="1">
                <a:latin typeface="+mn-lt"/>
              </a:rPr>
              <a:t>fénykép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és</a:t>
            </a:r>
            <a:r>
              <a:rPr sz="3200" dirty="0">
                <a:latin typeface="+mn-lt"/>
              </a:rPr>
              <a:t> a </a:t>
            </a:r>
            <a:r>
              <a:rPr sz="3200" dirty="0" err="1">
                <a:latin typeface="+mn-lt"/>
              </a:rPr>
              <a:t>társadalomtudományok</a:t>
            </a:r>
            <a:endParaRPr sz="32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1307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lvl="0" algn="l">
              <a:lnSpc>
                <a:spcPct val="120000"/>
              </a:lnSpc>
            </a:pPr>
            <a:r>
              <a:rPr dirty="0" err="1">
                <a:latin typeface="+mn-lt"/>
              </a:rPr>
              <a:t>fotográfiával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foglalkozó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vagy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azt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használó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tudományok</a:t>
            </a:r>
            <a:r>
              <a:rPr dirty="0">
                <a:latin typeface="+mn-lt"/>
              </a:rPr>
              <a:t>: </a:t>
            </a:r>
            <a:r>
              <a:rPr dirty="0" err="1">
                <a:latin typeface="+mn-lt"/>
              </a:rPr>
              <a:t>történelemtudomány</a:t>
            </a:r>
            <a:r>
              <a:rPr dirty="0">
                <a:latin typeface="+mn-lt"/>
              </a:rPr>
              <a:t>, </a:t>
            </a:r>
            <a:r>
              <a:rPr dirty="0" err="1" smtClean="0">
                <a:latin typeface="+mn-lt"/>
              </a:rPr>
              <a:t>néprajz</a:t>
            </a:r>
            <a:r>
              <a:rPr lang="hu-HU" dirty="0" smtClean="0">
                <a:latin typeface="+mn-lt"/>
              </a:rPr>
              <a:t>,</a:t>
            </a:r>
            <a:r>
              <a:rPr dirty="0" smtClean="0">
                <a:latin typeface="+mn-lt"/>
              </a:rPr>
              <a:t> </a:t>
            </a:r>
            <a:r>
              <a:rPr dirty="0" err="1">
                <a:latin typeface="+mn-lt"/>
              </a:rPr>
              <a:t>szociológia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művészettörténet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​a </a:t>
            </a:r>
            <a:r>
              <a:rPr dirty="0" err="1">
                <a:latin typeface="+mn-lt"/>
              </a:rPr>
              <a:t>fotó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szerepei</a:t>
            </a:r>
            <a:r>
              <a:rPr dirty="0">
                <a:latin typeface="+mn-lt"/>
              </a:rPr>
              <a:t>: </a:t>
            </a:r>
            <a:r>
              <a:rPr dirty="0" err="1">
                <a:latin typeface="+mn-lt"/>
              </a:rPr>
              <a:t>illusztráció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forrás</a:t>
            </a:r>
            <a:r>
              <a:rPr dirty="0">
                <a:latin typeface="+mn-lt"/>
              </a:rPr>
              <a:t>, a </a:t>
            </a:r>
            <a:r>
              <a:rPr dirty="0" err="1">
                <a:latin typeface="+mn-lt"/>
              </a:rPr>
              <a:t>vizsgálat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tárgya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​a </a:t>
            </a:r>
            <a:r>
              <a:rPr dirty="0" err="1" smtClean="0">
                <a:latin typeface="+mn-lt"/>
              </a:rPr>
              <a:t>fotó</a:t>
            </a:r>
            <a:r>
              <a:rPr dirty="0" smtClean="0">
                <a:latin typeface="+mn-lt"/>
              </a:rPr>
              <a:t> </a:t>
            </a:r>
            <a:r>
              <a:rPr dirty="0">
                <a:latin typeface="+mn-lt"/>
              </a:rPr>
              <a:t>mint </a:t>
            </a:r>
            <a:r>
              <a:rPr dirty="0" err="1">
                <a:latin typeface="+mn-lt"/>
              </a:rPr>
              <a:t>dokumentum</a:t>
            </a:r>
            <a:r>
              <a:rPr dirty="0">
                <a:latin typeface="+mn-lt"/>
              </a:rPr>
              <a:t> - </a:t>
            </a:r>
            <a:r>
              <a:rPr dirty="0" err="1">
                <a:latin typeface="+mn-lt"/>
              </a:rPr>
              <a:t>problémák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hiányok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​a </a:t>
            </a:r>
            <a:r>
              <a:rPr dirty="0" err="1" smtClean="0">
                <a:latin typeface="+mn-lt"/>
              </a:rPr>
              <a:t>fotó</a:t>
            </a:r>
            <a:r>
              <a:rPr dirty="0" smtClean="0">
                <a:latin typeface="+mn-lt"/>
              </a:rPr>
              <a:t> </a:t>
            </a:r>
            <a:r>
              <a:rPr dirty="0">
                <a:latin typeface="+mn-lt"/>
              </a:rPr>
              <a:t>mint </a:t>
            </a:r>
            <a:r>
              <a:rPr dirty="0" err="1">
                <a:latin typeface="+mn-lt"/>
              </a:rPr>
              <a:t>vizuális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adathordozó</a:t>
            </a:r>
            <a:r>
              <a:rPr dirty="0">
                <a:latin typeface="+mn-lt"/>
              </a:rPr>
              <a:t> - </a:t>
            </a:r>
            <a:r>
              <a:rPr dirty="0" err="1">
                <a:latin typeface="+mn-lt"/>
              </a:rPr>
              <a:t>tartalomrétegek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képi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sűrítés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vizsgálható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témák</a:t>
            </a:r>
            <a:r>
              <a:rPr dirty="0">
                <a:latin typeface="+mn-lt"/>
              </a:rPr>
              <a:t>: </a:t>
            </a:r>
            <a:endParaRPr lang="hu-HU" dirty="0" smtClean="0">
              <a:latin typeface="+mn-lt"/>
            </a:endParaRPr>
          </a:p>
          <a:p>
            <a:pPr lvl="1"/>
            <a:r>
              <a:rPr dirty="0" err="1" smtClean="0">
                <a:latin typeface="+mn-lt"/>
              </a:rPr>
              <a:t>társadalmi</a:t>
            </a:r>
            <a:r>
              <a:rPr dirty="0" smtClean="0">
                <a:latin typeface="+mn-lt"/>
              </a:rPr>
              <a:t> </a:t>
            </a:r>
            <a:r>
              <a:rPr dirty="0" err="1">
                <a:latin typeface="+mn-lt"/>
              </a:rPr>
              <a:t>szerveződések</a:t>
            </a:r>
            <a:r>
              <a:rPr dirty="0">
                <a:latin typeface="+mn-lt"/>
              </a:rPr>
              <a:t> (</a:t>
            </a:r>
            <a:r>
              <a:rPr dirty="0" err="1">
                <a:latin typeface="+mn-lt"/>
              </a:rPr>
              <a:t>család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egyletek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társaságok</a:t>
            </a:r>
            <a:r>
              <a:rPr dirty="0">
                <a:latin typeface="+mn-lt"/>
              </a:rPr>
              <a:t>, </a:t>
            </a:r>
            <a:r>
              <a:rPr dirty="0" err="1" smtClean="0">
                <a:latin typeface="+mn-lt"/>
              </a:rPr>
              <a:t>csoportok</a:t>
            </a:r>
            <a:r>
              <a:rPr dirty="0" smtClean="0">
                <a:latin typeface="+mn-lt"/>
              </a:rPr>
              <a:t>)</a:t>
            </a:r>
            <a:endParaRPr lang="hu-HU" dirty="0" smtClean="0">
              <a:latin typeface="+mn-lt"/>
            </a:endParaRPr>
          </a:p>
          <a:p>
            <a:pPr lvl="1"/>
            <a:r>
              <a:rPr dirty="0" err="1" smtClean="0">
                <a:latin typeface="+mn-lt"/>
              </a:rPr>
              <a:t>az</a:t>
            </a:r>
            <a:r>
              <a:rPr dirty="0" smtClean="0">
                <a:latin typeface="+mn-lt"/>
              </a:rPr>
              <a:t> </a:t>
            </a:r>
            <a:r>
              <a:rPr dirty="0" err="1">
                <a:latin typeface="+mn-lt"/>
              </a:rPr>
              <a:t>életmód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jellemzői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adott</a:t>
            </a:r>
            <a:r>
              <a:rPr dirty="0">
                <a:latin typeface="+mn-lt"/>
              </a:rPr>
              <a:t> </a:t>
            </a:r>
            <a:r>
              <a:rPr dirty="0" err="1" smtClean="0">
                <a:latin typeface="+mn-lt"/>
              </a:rPr>
              <a:t>korban</a:t>
            </a:r>
            <a:r>
              <a:rPr dirty="0" smtClean="0">
                <a:latin typeface="+mn-lt"/>
              </a:rPr>
              <a:t>/</a:t>
            </a:r>
            <a:r>
              <a:rPr dirty="0" err="1" smtClean="0">
                <a:latin typeface="+mn-lt"/>
              </a:rPr>
              <a:t>változások</a:t>
            </a:r>
            <a:endParaRPr lang="hu-HU" dirty="0" smtClean="0">
              <a:latin typeface="+mn-lt"/>
            </a:endParaRPr>
          </a:p>
          <a:p>
            <a:pPr lvl="1"/>
            <a:r>
              <a:rPr dirty="0" err="1" smtClean="0">
                <a:latin typeface="+mn-lt"/>
              </a:rPr>
              <a:t>munka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szórakozás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kapcsolatok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tágyi</a:t>
            </a:r>
            <a:r>
              <a:rPr dirty="0">
                <a:latin typeface="+mn-lt"/>
              </a:rPr>
              <a:t> </a:t>
            </a:r>
            <a:r>
              <a:rPr dirty="0" err="1" smtClean="0">
                <a:latin typeface="+mn-lt"/>
              </a:rPr>
              <a:t>kultúra</a:t>
            </a:r>
            <a:endParaRPr lang="hu-HU" dirty="0" smtClean="0">
              <a:latin typeface="+mn-lt"/>
            </a:endParaRPr>
          </a:p>
          <a:p>
            <a:pPr lvl="1"/>
            <a:r>
              <a:rPr dirty="0" smtClean="0">
                <a:latin typeface="+mn-lt"/>
              </a:rPr>
              <a:t>​gender</a:t>
            </a:r>
            <a:endParaRPr lang="hu-HU" dirty="0" smtClean="0">
              <a:latin typeface="+mn-lt"/>
            </a:endParaRPr>
          </a:p>
          <a:p>
            <a:pPr lvl="1"/>
            <a:r>
              <a:rPr dirty="0" smtClean="0">
                <a:latin typeface="+mn-lt"/>
              </a:rPr>
              <a:t>​</a:t>
            </a:r>
            <a:r>
              <a:rPr dirty="0" err="1" smtClean="0">
                <a:latin typeface="+mn-lt"/>
              </a:rPr>
              <a:t>események</a:t>
            </a:r>
            <a:endParaRPr lang="hu-HU" dirty="0" smtClean="0">
              <a:latin typeface="+mn-lt"/>
            </a:endParaRPr>
          </a:p>
          <a:p>
            <a:pPr lvl="1"/>
            <a:r>
              <a:rPr dirty="0" smtClean="0">
                <a:latin typeface="+mn-lt"/>
              </a:rPr>
              <a:t>​</a:t>
            </a:r>
            <a:r>
              <a:rPr dirty="0" err="1">
                <a:latin typeface="+mn-lt"/>
              </a:rPr>
              <a:t>képhasználat</a:t>
            </a:r>
            <a:r>
              <a:rPr dirty="0">
                <a:latin typeface="+mn-lt"/>
              </a:rPr>
              <a:t>, a </a:t>
            </a:r>
            <a:r>
              <a:rPr dirty="0" err="1">
                <a:latin typeface="+mn-lt"/>
              </a:rPr>
              <a:t>fotók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szerepei</a:t>
            </a:r>
            <a:r>
              <a:rPr dirty="0">
                <a:latin typeface="+mn-lt"/>
              </a:rPr>
              <a:t> (</a:t>
            </a:r>
            <a:r>
              <a:rPr dirty="0" err="1">
                <a:latin typeface="+mn-lt"/>
              </a:rPr>
              <a:t>családi</a:t>
            </a:r>
            <a:r>
              <a:rPr dirty="0">
                <a:latin typeface="+mn-lt"/>
              </a:rPr>
              <a:t>/</a:t>
            </a:r>
            <a:r>
              <a:rPr dirty="0" err="1">
                <a:latin typeface="+mn-lt"/>
              </a:rPr>
              <a:t>csoport</a:t>
            </a:r>
            <a:r>
              <a:rPr dirty="0" smtClean="0">
                <a:latin typeface="+mn-lt"/>
              </a:rPr>
              <a:t>)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 txBox="1">
            <a:spLocks noGrp="1"/>
          </p:cNvSpPr>
          <p:nvPr>
            <p:ph type="body" idx="1"/>
          </p:nvPr>
        </p:nvSpPr>
        <p:spPr>
          <a:xfrm>
            <a:off x="304800" y="990601"/>
            <a:ext cx="4175125" cy="51181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indent="0" algn="l">
              <a:buNone/>
            </a:pPr>
            <a:r>
              <a:rPr sz="2800" dirty="0" err="1">
                <a:latin typeface="+mn-lt"/>
              </a:rPr>
              <a:t>Vizuális</a:t>
            </a:r>
            <a:r>
              <a:rPr sz="2800" dirty="0">
                <a:latin typeface="+mn-lt"/>
              </a:rPr>
              <a:t> </a:t>
            </a:r>
            <a:r>
              <a:rPr sz="2800" dirty="0" err="1" smtClean="0">
                <a:latin typeface="+mn-lt"/>
              </a:rPr>
              <a:t>antropológia</a:t>
            </a:r>
            <a:endParaRPr lang="hu-HU" sz="2800" dirty="0" smtClean="0">
              <a:latin typeface="+mn-lt"/>
            </a:endParaRPr>
          </a:p>
          <a:p>
            <a:pPr lvl="0" indent="0" algn="l">
              <a:buNone/>
            </a:pP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módszer</a:t>
            </a:r>
            <a:r>
              <a:rPr dirty="0">
                <a:latin typeface="+mn-lt"/>
              </a:rPr>
              <a:t>: </a:t>
            </a:r>
            <a:r>
              <a:rPr dirty="0" err="1">
                <a:latin typeface="+mn-lt"/>
              </a:rPr>
              <a:t>kutatói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fényképek</a:t>
            </a:r>
            <a:r>
              <a:rPr dirty="0">
                <a:latin typeface="+mn-lt"/>
              </a:rPr>
              <a:t>/film </a:t>
            </a:r>
            <a:r>
              <a:rPr dirty="0" err="1">
                <a:latin typeface="+mn-lt"/>
              </a:rPr>
              <a:t>készítése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vizsgálata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Európán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kívüli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társadalmak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kortárs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jelenségek</a:t>
            </a:r>
            <a:endParaRPr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2"/>
          </p:nvPr>
        </p:nvSpPr>
        <p:spPr>
          <a:xfrm>
            <a:off x="4651375" y="990601"/>
            <a:ext cx="4225925" cy="5118099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indent="0" algn="l">
              <a:buNone/>
            </a:pPr>
            <a:r>
              <a:rPr sz="2800" dirty="0" err="1">
                <a:latin typeface="+mn-lt"/>
              </a:rPr>
              <a:t>Vizuális</a:t>
            </a:r>
            <a:r>
              <a:rPr sz="2800" dirty="0">
                <a:latin typeface="+mn-lt"/>
              </a:rPr>
              <a:t> </a:t>
            </a:r>
            <a:r>
              <a:rPr sz="2800" dirty="0" err="1" smtClean="0">
                <a:latin typeface="+mn-lt"/>
              </a:rPr>
              <a:t>etnográfia</a:t>
            </a:r>
            <a:endParaRPr lang="hu-HU" sz="2800" dirty="0" smtClean="0">
              <a:latin typeface="+mn-lt"/>
            </a:endParaRPr>
          </a:p>
          <a:p>
            <a:pPr lvl="0" indent="0" algn="l">
              <a:buNone/>
            </a:pP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adatközlők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képeinek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vizsgálata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helyi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társadalom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sok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esetben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retrospektív</a:t>
            </a:r>
            <a:endParaRPr dirty="0"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4080328"/>
            <a:ext cx="2974975" cy="19124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25" y="4887839"/>
            <a:ext cx="3622675" cy="19701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37" y="4054098"/>
            <a:ext cx="3213100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7305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3600" dirty="0" err="1"/>
              <a:t>Képgyűjtés</a:t>
            </a:r>
            <a:r>
              <a:rPr sz="3600" dirty="0"/>
              <a:t> a </a:t>
            </a:r>
            <a:r>
              <a:rPr sz="3600" dirty="0" err="1"/>
              <a:t>gyakorlatban</a:t>
            </a:r>
            <a:endParaRPr sz="3600" dirty="0"/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181101"/>
            <a:ext cx="8229600" cy="49276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5000" lnSpcReduction="10000"/>
          </a:bodyPr>
          <a:lstStyle/>
          <a:p>
            <a:pPr lvl="0" algn="l"/>
            <a:r>
              <a:rPr sz="2400" dirty="0" err="1">
                <a:latin typeface="+mn-lt"/>
              </a:rPr>
              <a:t>meglévő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gyűjtemények</a:t>
            </a:r>
            <a:r>
              <a:rPr sz="2400" dirty="0">
                <a:latin typeface="+mn-lt"/>
              </a:rPr>
              <a:t>: </a:t>
            </a:r>
            <a:r>
              <a:rPr sz="2400" dirty="0" err="1">
                <a:latin typeface="+mn-lt"/>
              </a:rPr>
              <a:t>múzeumi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levéltári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kép-együttesek</a:t>
            </a:r>
            <a:r>
              <a:rPr sz="2400" dirty="0">
                <a:latin typeface="+mn-lt"/>
              </a:rPr>
              <a:t> - </a:t>
            </a:r>
            <a:r>
              <a:rPr sz="2400" dirty="0" err="1">
                <a:latin typeface="+mn-lt"/>
              </a:rPr>
              <a:t>problémák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családi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fotókorpuszok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magán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fotó-együttesek</a:t>
            </a:r>
            <a:r>
              <a:rPr sz="2400" dirty="0">
                <a:latin typeface="+mn-lt"/>
              </a:rPr>
              <a:t> (</a:t>
            </a:r>
            <a:r>
              <a:rPr sz="2400" dirty="0" err="1">
                <a:latin typeface="+mn-lt"/>
              </a:rPr>
              <a:t>amatőr</a:t>
            </a:r>
            <a:r>
              <a:rPr sz="2400" dirty="0">
                <a:latin typeface="+mn-lt"/>
              </a:rPr>
              <a:t>/</a:t>
            </a:r>
            <a:r>
              <a:rPr sz="2400" dirty="0" err="1">
                <a:latin typeface="+mn-lt"/>
              </a:rPr>
              <a:t>profi</a:t>
            </a:r>
            <a:r>
              <a:rPr sz="2400" dirty="0">
                <a:latin typeface="+mn-lt"/>
              </a:rPr>
              <a:t>)</a:t>
            </a: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csoportok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kép-együttesei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módszer</a:t>
            </a:r>
            <a:r>
              <a:rPr sz="2400" dirty="0">
                <a:latin typeface="+mn-lt"/>
              </a:rPr>
              <a:t> a </a:t>
            </a:r>
            <a:r>
              <a:rPr sz="2400" dirty="0" err="1">
                <a:latin typeface="+mn-lt"/>
              </a:rPr>
              <a:t>témához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igazodik</a:t>
            </a:r>
            <a:r>
              <a:rPr sz="2400" dirty="0">
                <a:latin typeface="+mn-lt"/>
              </a:rPr>
              <a:t> - </a:t>
            </a:r>
            <a:r>
              <a:rPr sz="2400" dirty="0" err="1">
                <a:latin typeface="+mn-lt"/>
              </a:rPr>
              <a:t>teljes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kép-együttes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vizsgálata</a:t>
            </a:r>
            <a:r>
              <a:rPr sz="2400" dirty="0">
                <a:latin typeface="+mn-lt"/>
              </a:rPr>
              <a:t> / </a:t>
            </a:r>
            <a:r>
              <a:rPr sz="2400" dirty="0" err="1">
                <a:latin typeface="+mn-lt"/>
              </a:rPr>
              <a:t>bizonyos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képtípusok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kiválasztása</a:t>
            </a:r>
            <a:r>
              <a:rPr sz="2400" dirty="0">
                <a:latin typeface="+mn-lt"/>
              </a:rPr>
              <a:t> </a:t>
            </a:r>
            <a:r>
              <a:rPr sz="2400" dirty="0" smtClean="0">
                <a:latin typeface="+mn-lt"/>
              </a:rPr>
              <a:t>DE</a:t>
            </a:r>
            <a:r>
              <a:rPr lang="hu-HU" sz="2400" dirty="0" smtClean="0">
                <a:latin typeface="+mn-lt"/>
              </a:rPr>
              <a:t>!</a:t>
            </a:r>
            <a:r>
              <a:rPr sz="2400" dirty="0" smtClean="0">
                <a:latin typeface="+mn-lt"/>
              </a:rPr>
              <a:t> </a:t>
            </a:r>
            <a:r>
              <a:rPr sz="2400" dirty="0" err="1">
                <a:latin typeface="+mn-lt"/>
              </a:rPr>
              <a:t>kontextus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képek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megfelelő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tárolása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képek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digitalizálása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képpel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együtt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felgyűjtendő</a:t>
            </a:r>
            <a:r>
              <a:rPr sz="2400" dirty="0">
                <a:latin typeface="+mn-lt"/>
              </a:rPr>
              <a:t> </a:t>
            </a:r>
            <a:r>
              <a:rPr lang="hu-HU" sz="2400" dirty="0" smtClean="0">
                <a:latin typeface="+mn-lt"/>
              </a:rPr>
              <a:t>információk</a:t>
            </a:r>
            <a:r>
              <a:rPr sz="2400" dirty="0" smtClean="0">
                <a:latin typeface="+mn-lt"/>
              </a:rPr>
              <a:t>: </a:t>
            </a:r>
            <a:r>
              <a:rPr sz="2400" dirty="0" err="1">
                <a:latin typeface="+mn-lt"/>
              </a:rPr>
              <a:t>személyes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adatok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szereplők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helyszín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minden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amit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tudnak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mondani</a:t>
            </a:r>
            <a:r>
              <a:rPr sz="2400" dirty="0">
                <a:latin typeface="+mn-lt"/>
              </a:rPr>
              <a:t> a </a:t>
            </a:r>
            <a:r>
              <a:rPr sz="2400" dirty="0" err="1">
                <a:latin typeface="+mn-lt"/>
              </a:rPr>
              <a:t>fotóról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tárolás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eredeti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helye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formája</a:t>
            </a:r>
            <a:r>
              <a:rPr sz="2400" dirty="0">
                <a:latin typeface="+mn-lt"/>
              </a:rPr>
              <a:t>, a </a:t>
            </a:r>
            <a:r>
              <a:rPr sz="2400" dirty="0" err="1">
                <a:latin typeface="+mn-lt"/>
              </a:rPr>
              <a:t>kép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eredeti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szerepe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ki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készítette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miért</a:t>
            </a:r>
            <a:r>
              <a:rPr sz="2400" dirty="0">
                <a:latin typeface="+mn-lt"/>
              </a:rPr>
              <a:t>, </a:t>
            </a:r>
            <a:r>
              <a:rPr lang="hu-HU" sz="2400" dirty="0" smtClean="0">
                <a:latin typeface="+mn-lt"/>
              </a:rPr>
              <a:t>m</a:t>
            </a:r>
            <a:r>
              <a:rPr sz="2400" dirty="0" err="1" smtClean="0">
                <a:latin typeface="+mn-lt"/>
              </a:rPr>
              <a:t>ilyen</a:t>
            </a:r>
            <a:r>
              <a:rPr sz="2400" dirty="0" smtClean="0">
                <a:latin typeface="+mn-lt"/>
              </a:rPr>
              <a:t> </a:t>
            </a:r>
            <a:r>
              <a:rPr sz="2400" dirty="0" err="1">
                <a:latin typeface="+mn-lt"/>
              </a:rPr>
              <a:t>eszközzel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hol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hívták</a:t>
            </a:r>
            <a:r>
              <a:rPr sz="2400" dirty="0">
                <a:latin typeface="+mn-lt"/>
              </a:rPr>
              <a:t> </a:t>
            </a:r>
            <a:r>
              <a:rPr sz="2400" dirty="0" err="1" smtClean="0">
                <a:latin typeface="+mn-lt"/>
              </a:rPr>
              <a:t>elő</a:t>
            </a:r>
            <a:r>
              <a:rPr lang="hu-HU" sz="2400" dirty="0" smtClean="0">
                <a:latin typeface="+mn-lt"/>
              </a:rPr>
              <a:t>, stb.</a:t>
            </a:r>
            <a:endParaRPr sz="2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dirty="0"/>
              <a:t> </a:t>
            </a:r>
            <a:r>
              <a:rPr sz="4000" dirty="0">
                <a:latin typeface="+mn-lt"/>
              </a:rPr>
              <a:t>A </a:t>
            </a:r>
            <a:r>
              <a:rPr sz="4000" dirty="0" err="1">
                <a:latin typeface="+mn-lt"/>
              </a:rPr>
              <a:t>képgyűjtés</a:t>
            </a:r>
            <a:r>
              <a:rPr sz="4000" dirty="0">
                <a:latin typeface="+mn-lt"/>
              </a:rPr>
              <a:t> </a:t>
            </a:r>
            <a:r>
              <a:rPr sz="4000" dirty="0" err="1">
                <a:latin typeface="+mn-lt"/>
              </a:rPr>
              <a:t>nehézségei</a:t>
            </a:r>
            <a:endParaRPr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sz="2800" dirty="0" err="1">
                <a:latin typeface="+mn-lt"/>
              </a:rPr>
              <a:t>adatközlők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megtalálása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kellő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mennyiségű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információ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összegyűjtése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puha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módszerek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nagy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mennyiség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4000" dirty="0" err="1">
                <a:latin typeface="+mn-lt"/>
              </a:rPr>
              <a:t>Néhány</a:t>
            </a:r>
            <a:r>
              <a:rPr sz="4000" dirty="0">
                <a:latin typeface="+mn-lt"/>
              </a:rPr>
              <a:t> </a:t>
            </a:r>
            <a:r>
              <a:rPr sz="4000" dirty="0" err="1">
                <a:latin typeface="+mn-lt"/>
              </a:rPr>
              <a:t>szó</a:t>
            </a:r>
            <a:r>
              <a:rPr sz="4000" dirty="0">
                <a:latin typeface="+mn-lt"/>
              </a:rPr>
              <a:t> a </a:t>
            </a:r>
            <a:r>
              <a:rPr sz="4000" dirty="0" err="1">
                <a:latin typeface="+mn-lt"/>
              </a:rPr>
              <a:t>képtípusokról</a:t>
            </a:r>
            <a:endParaRPr sz="40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092200"/>
            <a:ext cx="8229600" cy="55117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lvl="0" indent="0" algn="l">
              <a:buNone/>
            </a:pPr>
            <a:r>
              <a:rPr lang="hu-HU" sz="2700" dirty="0" smtClean="0">
                <a:latin typeface="+mn-lt"/>
              </a:rPr>
              <a:t>A </a:t>
            </a:r>
            <a:r>
              <a:rPr sz="2700" dirty="0" err="1" smtClean="0">
                <a:latin typeface="+mn-lt"/>
              </a:rPr>
              <a:t>csoportosítás</a:t>
            </a:r>
            <a:r>
              <a:rPr sz="2700" dirty="0" smtClean="0">
                <a:latin typeface="+mn-lt"/>
              </a:rPr>
              <a:t> </a:t>
            </a:r>
            <a:r>
              <a:rPr sz="2700" dirty="0" err="1" smtClean="0">
                <a:latin typeface="+mn-lt"/>
              </a:rPr>
              <a:t>szempontjai</a:t>
            </a:r>
            <a:r>
              <a:rPr lang="hu-HU" sz="2700" dirty="0" smtClean="0">
                <a:latin typeface="+mn-lt"/>
              </a:rPr>
              <a:t>: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ábrázolt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személyek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csopotkép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portré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kapcsolatok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hierarchia</a:t>
            </a:r>
            <a:r>
              <a:rPr sz="2700" dirty="0">
                <a:latin typeface="+mn-lt"/>
              </a:rPr>
              <a:t>)</a:t>
            </a: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kép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készítője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hivatásos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amatőr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magán</a:t>
            </a:r>
            <a:r>
              <a:rPr sz="2700" dirty="0">
                <a:latin typeface="+mn-lt"/>
              </a:rPr>
              <a:t>)</a:t>
            </a: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képi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szituáció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beállított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spontán</a:t>
            </a:r>
            <a:r>
              <a:rPr sz="2700" dirty="0" smtClean="0">
                <a:latin typeface="+mn-lt"/>
              </a:rPr>
              <a:t>)</a:t>
            </a:r>
            <a:endParaRPr lang="hu-HU" sz="2700" dirty="0" smtClean="0">
              <a:latin typeface="+mn-lt"/>
            </a:endParaRPr>
          </a:p>
          <a:p>
            <a:pPr lvl="0" algn="l"/>
            <a:r>
              <a:rPr lang="hu-HU" sz="2700" dirty="0" smtClean="0">
                <a:latin typeface="+mn-lt"/>
              </a:rPr>
              <a:t>képkészítés alkalma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kép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szerepe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dokumentálás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emlékeztetés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hiánypótlás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kinyikatkoztatás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stb</a:t>
            </a:r>
            <a:r>
              <a:rPr sz="2700" dirty="0">
                <a:latin typeface="+mn-lt"/>
              </a:rPr>
              <a:t>.)</a:t>
            </a: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kép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helye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publikus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szféra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magán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szféra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publikus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tere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intim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szféra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zárt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tér</a:t>
            </a:r>
            <a:r>
              <a:rPr sz="2700" dirty="0" smtClean="0">
                <a:latin typeface="+mn-lt"/>
              </a:rPr>
              <a:t>)</a:t>
            </a:r>
            <a:endParaRPr sz="2700" dirty="0"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637</Words>
  <Application>Microsoft Office PowerPoint</Application>
  <PresentationFormat>Diavetítés a képernyőre (4:3 oldalarány)</PresentationFormat>
  <Paragraphs>93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Ion</vt:lpstr>
      <vt:lpstr>A családi fényképek értelmezési és gyűjtési lehetőségeiről</vt:lpstr>
      <vt:lpstr>Az előadás vázlata</vt:lpstr>
      <vt:lpstr>A fotográfia történetének legfontosabb állomásai</vt:lpstr>
      <vt:lpstr>4. dia</vt:lpstr>
      <vt:lpstr>A fénykép és a társadalomtudományok</vt:lpstr>
      <vt:lpstr>6. dia</vt:lpstr>
      <vt:lpstr>Képgyűjtés a gyakorlatban</vt:lpstr>
      <vt:lpstr> A képgyűjtés nehézségei</vt:lpstr>
      <vt:lpstr>Néhány szó a képtípusokról</vt:lpstr>
      <vt:lpstr>Az elbeszélés</vt:lpstr>
      <vt:lpstr>A képelemzés lehetőségei a 21. században</vt:lpstr>
      <vt:lpstr>Etikai kérdések</vt:lpstr>
      <vt:lpstr>Eseményfotózás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Tvyky</dc:creator>
  <cp:lastModifiedBy>Zsuzsa</cp:lastModifiedBy>
  <cp:revision>15</cp:revision>
  <dcterms:modified xsi:type="dcterms:W3CDTF">2016-02-16T15:39:26Z</dcterms:modified>
</cp:coreProperties>
</file>