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6" r:id="rId2"/>
    <p:sldId id="347" r:id="rId3"/>
    <p:sldId id="256" r:id="rId4"/>
    <p:sldId id="344" r:id="rId5"/>
    <p:sldId id="345" r:id="rId6"/>
    <p:sldId id="323" r:id="rId7"/>
    <p:sldId id="341" r:id="rId8"/>
    <p:sldId id="342" r:id="rId9"/>
    <p:sldId id="324" r:id="rId10"/>
    <p:sldId id="272" r:id="rId11"/>
    <p:sldId id="325" r:id="rId12"/>
    <p:sldId id="328" r:id="rId13"/>
    <p:sldId id="329" r:id="rId14"/>
    <p:sldId id="330" r:id="rId15"/>
    <p:sldId id="331" r:id="rId16"/>
    <p:sldId id="276" r:id="rId1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0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D92C7F-82E6-4A18-B05C-751FA5C86684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E113E-0D67-48E3-A90A-4506449566A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181CA-6AD9-4705-A00B-549479BB292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16D6B-D415-4DFA-B984-63015E87508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E35570-9841-4686-9096-EAD6822EA3A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81BE7C-D504-47D1-A9D0-20BE765D153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717F3F-D508-4791-97FD-2A898AF037C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44B82F-793B-4B33-B22B-160F09C2E4C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F3B68F-63BB-4488-B7C5-B3264993ABF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DD728-A755-4A28-A3FF-6A25283049B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E383E-67B4-4CAB-B78F-7BAF2B6378D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C5673-59B4-490B-94A7-EFF0D795586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6FC3-8662-4BCE-9ABB-636F8E86B95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DE1EA-A7F5-4AEF-A144-9EC6A25FD71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901DF-B163-42CA-B753-4A0CA751DAD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F121A-589F-4295-B41E-940D77E3076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3D129-17CC-4663-A758-87154474F41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9C3608-248E-4E2F-A1D0-8A39327335B5}" type="slidenum">
              <a:rPr lang="hu-HU"/>
              <a:pPr/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/>
          <a:lstStyle/>
          <a:p>
            <a:br>
              <a:rPr lang="hu-HU" dirty="0"/>
            </a:br>
            <a:r>
              <a:rPr lang="hu-HU" dirty="0"/>
              <a:t>Paál Zsuzsanna:</a:t>
            </a:r>
            <a:br>
              <a:rPr lang="hu-HU" dirty="0"/>
            </a:br>
            <a:br>
              <a:rPr lang="hu-HU" dirty="0"/>
            </a:br>
            <a:r>
              <a:rPr lang="hu-HU" dirty="0"/>
              <a:t> </a:t>
            </a:r>
            <a:r>
              <a:rPr lang="hu-HU" b="1" dirty="0">
                <a:solidFill>
                  <a:srgbClr val="FFC000"/>
                </a:solidFill>
              </a:rPr>
              <a:t>Néprajzi gyűjtés módszerei: </a:t>
            </a:r>
            <a:br>
              <a:rPr lang="hu-HU" b="1" dirty="0">
                <a:solidFill>
                  <a:srgbClr val="FFC000"/>
                </a:solidFill>
              </a:rPr>
            </a:br>
            <a:br>
              <a:rPr lang="hu-HU" b="1" dirty="0">
                <a:solidFill>
                  <a:srgbClr val="FFC000"/>
                </a:solidFill>
              </a:rPr>
            </a:br>
            <a:r>
              <a:rPr lang="hu-HU" b="1" dirty="0">
                <a:solidFill>
                  <a:srgbClr val="FFC000"/>
                </a:solidFill>
              </a:rPr>
              <a:t>Az élettörténeti módszer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/>
          <a:lstStyle/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endParaRPr lang="hu-HU" sz="4000" dirty="0"/>
          </a:p>
        </p:txBody>
      </p:sp>
      <p:pic>
        <p:nvPicPr>
          <p:cNvPr id="20482" name="Picture 2" descr="DSCN697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149350"/>
            <a:ext cx="8208963" cy="5708650"/>
          </a:xfrm>
        </p:spPr>
      </p:pic>
      <p:pic>
        <p:nvPicPr>
          <p:cNvPr id="4" name="Kép 3" descr="8 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749" y="1"/>
            <a:ext cx="50649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  <a:br>
              <a:rPr lang="hu-HU" dirty="0"/>
            </a:br>
            <a:br>
              <a:rPr lang="hu-HU" dirty="0"/>
            </a:br>
            <a:endParaRPr lang="hu-HU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859338" cy="5068888"/>
          </a:xfrm>
        </p:spPr>
        <p:txBody>
          <a:bodyPr/>
          <a:lstStyle/>
          <a:p>
            <a:endParaRPr lang="hu-HU" sz="2000" dirty="0">
              <a:latin typeface="Times New Roman" pitchFamily="18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7" descr="9 di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483768" y="48310"/>
            <a:ext cx="4990179" cy="67632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hu-HU">
                <a:latin typeface="Times New Roman" pitchFamily="18" charset="0"/>
              </a:rPr>
              <a:t>Iratok, fotók</a:t>
            </a:r>
          </a:p>
        </p:txBody>
      </p:sp>
      <p:pic>
        <p:nvPicPr>
          <p:cNvPr id="6" name="Kép 5" descr="10 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489" y="0"/>
            <a:ext cx="4227021" cy="6858000"/>
          </a:xfrm>
          <a:prstGeom prst="rect">
            <a:avLst/>
          </a:prstGeom>
        </p:spPr>
      </p:pic>
      <p:sp>
        <p:nvSpPr>
          <p:cNvPr id="7" name="Tartalom helye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/>
              <a:t>Kutatási módszerek?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hu-HU" sz="2800" dirty="0"/>
          </a:p>
        </p:txBody>
      </p:sp>
      <p:pic>
        <p:nvPicPr>
          <p:cNvPr id="4" name="Kép 3" descr="11 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2745" y="0"/>
            <a:ext cx="5486568" cy="71014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54663" cy="1143000"/>
          </a:xfrm>
        </p:spPr>
        <p:txBody>
          <a:bodyPr/>
          <a:lstStyle/>
          <a:p>
            <a:endParaRPr lang="hu-HU" sz="3200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5068888"/>
          </a:xfrm>
        </p:spPr>
        <p:txBody>
          <a:bodyPr/>
          <a:lstStyle/>
          <a:p>
            <a:endParaRPr lang="hu-HU" sz="2800" dirty="0"/>
          </a:p>
        </p:txBody>
      </p:sp>
      <p:pic>
        <p:nvPicPr>
          <p:cNvPr id="5" name="Kép 4" descr="12 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640960" cy="5362297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/>
              <a:t>A gyűjtőmunka</a:t>
            </a:r>
            <a:br>
              <a:rPr lang="hu-HU" sz="3600" dirty="0"/>
            </a:br>
            <a:br>
              <a:rPr lang="hu-HU" sz="2000" dirty="0"/>
            </a:br>
            <a:endParaRPr lang="hu-HU" sz="360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5651500" cy="5761038"/>
          </a:xfrm>
        </p:spPr>
        <p:txBody>
          <a:bodyPr/>
          <a:lstStyle/>
          <a:p>
            <a:r>
              <a:rPr lang="hu-HU" sz="2000" dirty="0"/>
              <a:t>Tájékozódnunk kell arról, hogy milyen típusú tárgyakat használtak</a:t>
            </a:r>
          </a:p>
          <a:p>
            <a:pPr lvl="1"/>
            <a:r>
              <a:rPr lang="hu-HU" sz="1800" dirty="0"/>
              <a:t>az adott háztartásban </a:t>
            </a:r>
          </a:p>
          <a:p>
            <a:pPr lvl="1"/>
            <a:r>
              <a:rPr lang="hu-HU" sz="1800" dirty="0"/>
              <a:t>az adott korszakban </a:t>
            </a:r>
          </a:p>
          <a:p>
            <a:pPr lvl="1"/>
            <a:r>
              <a:rPr lang="hu-HU" sz="1800" dirty="0"/>
              <a:t>adott gazdasági szinten</a:t>
            </a:r>
          </a:p>
          <a:p>
            <a:pPr lvl="1">
              <a:spcBef>
                <a:spcPts val="5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hu-HU" sz="1800" dirty="0"/>
              <a:t>Vásárlással - nyugta</a:t>
            </a:r>
          </a:p>
          <a:p>
            <a:pPr lvl="1">
              <a:spcBef>
                <a:spcPts val="5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hu-HU" sz="1800" dirty="0"/>
              <a:t>Ajándékozással – ajándékozási szerződés, hogy a későbbiekben se merülhessen föl jogi probléma az egykori tulajdonossal vagy örökössel </a:t>
            </a:r>
          </a:p>
          <a:p>
            <a:pPr lvl="1">
              <a:spcBef>
                <a:spcPts val="5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hu-HU" sz="1800" dirty="0"/>
              <a:t>Versengés szerepe!?</a:t>
            </a:r>
          </a:p>
          <a:p>
            <a:pPr lvl="1">
              <a:spcBef>
                <a:spcPts val="5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hu-HU" sz="1800" dirty="0"/>
              <a:t>Neveket kiírni?!</a:t>
            </a:r>
          </a:p>
          <a:p>
            <a:pPr lvl="1">
              <a:spcBef>
                <a:spcPts val="5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hu-HU" sz="1800" dirty="0"/>
              <a:t>Probléma: mindenki a saját tárgyát akarja a legjobb helyen látni</a:t>
            </a:r>
          </a:p>
        </p:txBody>
      </p:sp>
      <p:pic>
        <p:nvPicPr>
          <p:cNvPr id="106500" name="Picture 4" descr="P31001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1196975"/>
            <a:ext cx="3078162" cy="4525963"/>
          </a:xfrm>
          <a:noFill/>
          <a:ln/>
        </p:spPr>
      </p:pic>
      <p:pic>
        <p:nvPicPr>
          <p:cNvPr id="5" name="Kép 4" descr="Kép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834312"/>
            <a:ext cx="7128791" cy="54654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Köszönöm a figyelmet!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/>
          <a:lstStyle/>
          <a:p>
            <a:br>
              <a:rPr lang="hu-HU" sz="2000" b="1" dirty="0"/>
            </a:br>
            <a:br>
              <a:rPr lang="hu-HU" sz="2000" b="1" dirty="0"/>
            </a:br>
            <a:br>
              <a:rPr lang="hu-HU" sz="2000" b="1" dirty="0"/>
            </a:br>
            <a:r>
              <a:rPr lang="hu-HU" sz="2000" b="1" dirty="0"/>
              <a:t>A Magyar Néprajzi Társaság </a:t>
            </a:r>
            <a:r>
              <a:rPr lang="hu-HU" sz="2000" b="1" i="1" dirty="0"/>
              <a:t>Néprajzi Gyűjtő</a:t>
            </a:r>
            <a:r>
              <a:rPr lang="hu-HU" sz="2000" b="1" dirty="0"/>
              <a:t> szakosztálya elnökségének vezetésével megvalósuló</a:t>
            </a:r>
            <a:br>
              <a:rPr lang="hu-HU" sz="2000" b="1" dirty="0"/>
            </a:br>
            <a:br>
              <a:rPr lang="hu-HU" sz="2000" dirty="0"/>
            </a:br>
            <a:r>
              <a:rPr lang="hu-HU" sz="2400" b="1" i="1" dirty="0">
                <a:solidFill>
                  <a:srgbClr val="FFC000"/>
                </a:solidFill>
              </a:rPr>
              <a:t>TRADÍCIÓ</a:t>
            </a:r>
            <a:br>
              <a:rPr lang="hu-HU" sz="2400" b="1" i="1" dirty="0">
                <a:solidFill>
                  <a:srgbClr val="FFC000"/>
                </a:solidFill>
              </a:rPr>
            </a:br>
            <a:br>
              <a:rPr lang="hu-HU" sz="2400" b="1" dirty="0">
                <a:solidFill>
                  <a:srgbClr val="FFC000"/>
                </a:solidFill>
              </a:rPr>
            </a:br>
            <a:r>
              <a:rPr lang="hu-HU" sz="2400" b="1" dirty="0">
                <a:solidFill>
                  <a:srgbClr val="FFC000"/>
                </a:solidFill>
              </a:rPr>
              <a:t>NÉPRAJZI GYŰJTŐI TOVÁBBKÉPZÉS PROGRAM</a:t>
            </a:r>
            <a:br>
              <a:rPr lang="hu-HU" sz="2000" b="1" dirty="0"/>
            </a:br>
            <a:br>
              <a:rPr lang="hu-HU" b="1" dirty="0"/>
            </a:br>
            <a:r>
              <a:rPr lang="hu-HU" sz="2400" b="1" dirty="0"/>
              <a:t>2016. november 5. – december 3. </a:t>
            </a:r>
            <a:br>
              <a:rPr lang="hu-HU" sz="2400" b="1" dirty="0"/>
            </a:br>
            <a:br>
              <a:rPr lang="hu-HU" sz="2400" dirty="0"/>
            </a:br>
            <a:r>
              <a:rPr lang="hu-HU" sz="2400" b="1" dirty="0"/>
              <a:t>Néprajzi Múzeum</a:t>
            </a:r>
            <a:br>
              <a:rPr lang="hu-HU" sz="2400" b="1" dirty="0"/>
            </a:br>
            <a:r>
              <a:rPr lang="hu-HU" sz="2400" b="1" dirty="0"/>
              <a:t>1055 Budapest, Kossuth Lajos tér 12. – 105. terem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/>
          <a:lstStyle/>
          <a:p>
            <a:pPr>
              <a:buNone/>
            </a:pPr>
            <a:r>
              <a:rPr lang="hu-HU" sz="2400" dirty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endParaRPr lang="hu-HU" sz="2400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hu-HU" sz="2400" dirty="0">
                <a:solidFill>
                  <a:srgbClr val="FFC000"/>
                </a:solidFill>
              </a:rPr>
              <a:t>Ajánlott segédanyag: a Tradíció Magazin 1. száma, 2016.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1728787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68638"/>
            <a:ext cx="6400800" cy="2570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dirty="0"/>
              <a:t>Tábor</a:t>
            </a:r>
          </a:p>
          <a:p>
            <a:pPr>
              <a:lnSpc>
                <a:spcPct val="90000"/>
              </a:lnSpc>
            </a:pPr>
            <a:r>
              <a:rPr lang="hu-HU" dirty="0"/>
              <a:t>2013. július 24.</a:t>
            </a:r>
          </a:p>
        </p:txBody>
      </p:sp>
      <p:pic>
        <p:nvPicPr>
          <p:cNvPr id="4" name="Kép 3" descr="1 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8387" y="95250"/>
            <a:ext cx="4467225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 descr="2 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391" y="0"/>
            <a:ext cx="45612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hu-HU" sz="2400" dirty="0"/>
          </a:p>
          <a:p>
            <a:pPr>
              <a:lnSpc>
                <a:spcPct val="90000"/>
              </a:lnSpc>
            </a:pPr>
            <a:endParaRPr lang="hu-HU" sz="2400" dirty="0"/>
          </a:p>
          <a:p>
            <a:pPr>
              <a:lnSpc>
                <a:spcPct val="90000"/>
              </a:lnSpc>
              <a:buFontTx/>
              <a:buNone/>
            </a:pPr>
            <a:endParaRPr lang="hu-HU" sz="2400" dirty="0"/>
          </a:p>
        </p:txBody>
      </p:sp>
      <p:pic>
        <p:nvPicPr>
          <p:cNvPr id="4" name="Kép 3" descr="3 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2159" y="0"/>
            <a:ext cx="465968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sz="3200" dirty="0"/>
          </a:p>
        </p:txBody>
      </p:sp>
      <p:pic>
        <p:nvPicPr>
          <p:cNvPr id="7" name="Tartalom helye 6" descr="4 d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6656158" cy="4705419"/>
          </a:xfrm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8641080" y="1600200"/>
            <a:ext cx="45719" cy="4565104"/>
          </a:xfrm>
        </p:spPr>
        <p:txBody>
          <a:bodyPr/>
          <a:lstStyle/>
          <a:p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22883" name="Picture 3" descr="6286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778000"/>
            <a:ext cx="6696075" cy="4310063"/>
          </a:xfrm>
        </p:spPr>
      </p:pic>
      <p:pic>
        <p:nvPicPr>
          <p:cNvPr id="4" name="Kép 3" descr="5 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9541" y="1"/>
            <a:ext cx="5794788" cy="69905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23907" name="Picture 3" descr="P31300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600200"/>
            <a:ext cx="6048375" cy="4525963"/>
          </a:xfrm>
          <a:ln/>
        </p:spPr>
      </p:pic>
      <p:pic>
        <p:nvPicPr>
          <p:cNvPr id="4" name="Kép 3" descr="6 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0"/>
            <a:ext cx="4919231" cy="70689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164388" y="3860800"/>
            <a:ext cx="1979612" cy="2808288"/>
          </a:xfrm>
        </p:spPr>
        <p:txBody>
          <a:bodyPr/>
          <a:lstStyle/>
          <a:p>
            <a:endParaRPr lang="hu-HU" sz="1800" dirty="0"/>
          </a:p>
        </p:txBody>
      </p:sp>
      <p:pic>
        <p:nvPicPr>
          <p:cNvPr id="11" name="Tartalom helye 10" descr="7 di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59198" y="-12864"/>
            <a:ext cx="5137784" cy="6870864"/>
          </a:xfrm>
        </p:spPr>
      </p:pic>
      <p:sp>
        <p:nvSpPr>
          <p:cNvPr id="8" name="Tartalom helye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Tartalom helye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159</Words>
  <Application>Microsoft Office PowerPoint</Application>
  <PresentationFormat>Diavetítés a képernyőre (4:3 oldalarány)</PresentationFormat>
  <Paragraphs>22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Wingdings</vt:lpstr>
      <vt:lpstr>Alapértelmezett terv</vt:lpstr>
      <vt:lpstr> Paál Zsuzsanna:   Néprajzi gyűjtés módszerei:   Az élettörténeti módszer</vt:lpstr>
      <vt:lpstr>   A Magyar Néprajzi Társaság Néprajzi Gyűjtő szakosztálya elnökségének vezetésével megvalósuló  TRADÍCIÓ  NÉPRAJZI GYŰJTŐI TOVÁBBKÉPZÉS PROGRAM  2016. november 5. – december 3.   Néprajzi Múzeum 1055 Budapest, Kossuth Lajos tér 12. – 105. terem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  </vt:lpstr>
      <vt:lpstr>Iratok, fotók</vt:lpstr>
      <vt:lpstr>Kutatási módszerek?</vt:lpstr>
      <vt:lpstr>PowerPoint-bemutató</vt:lpstr>
      <vt:lpstr>A gyűjtőmunka  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múzeumi nyilvántartás alapismeretei</dc:title>
  <dc:creator>Bárd Edit</dc:creator>
  <cp:lastModifiedBy>Zsuzsa B.</cp:lastModifiedBy>
  <cp:revision>19</cp:revision>
  <dcterms:created xsi:type="dcterms:W3CDTF">2003-08-24T22:23:08Z</dcterms:created>
  <dcterms:modified xsi:type="dcterms:W3CDTF">2020-12-06T19:21:47Z</dcterms:modified>
</cp:coreProperties>
</file>