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5715000" type="screen16x10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79F8174-8503-4E61-8770-D343471FA197}">
  <a:tblStyle styleId="{A79F8174-8503-4E61-8770-D343471FA197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056" y="7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686103" y="685800"/>
            <a:ext cx="54863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686103" y="685800"/>
            <a:ext cx="54863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686103" y="685800"/>
            <a:ext cx="54863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686103" y="685800"/>
            <a:ext cx="54863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686103" y="685800"/>
            <a:ext cx="54863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hu"/>
              <a:t>vnrgn   r9u3gn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686103" y="685800"/>
            <a:ext cx="54863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686100" y="685800"/>
            <a:ext cx="54863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686103" y="685800"/>
            <a:ext cx="54863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457200" y="626400"/>
            <a:ext cx="8229600" cy="3343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457200" y="4129325"/>
            <a:ext cx="8229600" cy="1369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cxnSp>
        <p:nvCxnSpPr>
          <p:cNvPr id="12" name="Shape 12"/>
          <p:cNvCxnSpPr/>
          <p:nvPr/>
        </p:nvCxnSpPr>
        <p:spPr>
          <a:xfrm>
            <a:off x="457200" y="457200"/>
            <a:ext cx="82296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Shape 13"/>
          <p:cNvCxnSpPr/>
          <p:nvPr/>
        </p:nvCxnSpPr>
        <p:spPr>
          <a:xfrm>
            <a:off x="457200" y="4037091"/>
            <a:ext cx="82296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hu"/>
              <a:pPr>
                <a:spcBef>
                  <a:spcPts val="0"/>
                </a:spcBef>
                <a:buNone/>
              </a:pPr>
              <a:t>‹#›</a:t>
            </a:fld>
            <a:endParaRPr lang="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8229600" cy="4139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18" name="Shape 18"/>
          <p:cNvCxnSpPr/>
          <p:nvPr/>
        </p:nvCxnSpPr>
        <p:spPr>
          <a:xfrm>
            <a:off x="457200" y="1270000"/>
            <a:ext cx="8229600" cy="0"/>
          </a:xfrm>
          <a:prstGeom prst="straightConnector1">
            <a:avLst/>
          </a:prstGeom>
          <a:noFill/>
          <a:ln w="50800" cap="flat" cmpd="sng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hu"/>
              <a:pPr>
                <a:spcBef>
                  <a:spcPts val="0"/>
                </a:spcBef>
                <a:buNone/>
              </a:pPr>
              <a:t>‹#›</a:t>
            </a:fld>
            <a:endParaRPr lang="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3994500" cy="4139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692273" y="1333500"/>
            <a:ext cx="3994500" cy="4139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24" name="Shape 24"/>
          <p:cNvCxnSpPr/>
          <p:nvPr/>
        </p:nvCxnSpPr>
        <p:spPr>
          <a:xfrm>
            <a:off x="457200" y="1270000"/>
            <a:ext cx="8229600" cy="0"/>
          </a:xfrm>
          <a:prstGeom prst="straightConnector1">
            <a:avLst/>
          </a:prstGeom>
          <a:noFill/>
          <a:ln w="50800" cap="flat" cmpd="sng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hu"/>
              <a:pPr>
                <a:spcBef>
                  <a:spcPts val="0"/>
                </a:spcBef>
                <a:buNone/>
              </a:pPr>
              <a:t>‹#›</a:t>
            </a:fld>
            <a:endParaRPr lang="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28" name="Shape 28"/>
          <p:cNvCxnSpPr/>
          <p:nvPr/>
        </p:nvCxnSpPr>
        <p:spPr>
          <a:xfrm>
            <a:off x="457200" y="1270000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hu"/>
              <a:pPr>
                <a:spcBef>
                  <a:spcPts val="0"/>
                </a:spcBef>
                <a:buNone/>
              </a:pPr>
              <a:t>‹#›</a:t>
            </a:fld>
            <a:endParaRPr lang="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4895899"/>
            <a:ext cx="8229600" cy="577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cxnSp>
        <p:nvCxnSpPr>
          <p:cNvPr id="32" name="Shape 32"/>
          <p:cNvCxnSpPr/>
          <p:nvPr/>
        </p:nvCxnSpPr>
        <p:spPr>
          <a:xfrm>
            <a:off x="457200" y="4797511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hu"/>
              <a:pPr>
                <a:spcBef>
                  <a:spcPts val="0"/>
                </a:spcBef>
                <a:buNone/>
              </a:pPr>
              <a:t>‹#›</a:t>
            </a:fld>
            <a:endParaRPr lang="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57200" y="125709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hu"/>
              <a:pPr>
                <a:spcBef>
                  <a:spcPts val="0"/>
                </a:spcBef>
                <a:buNone/>
              </a:pPr>
              <a:t>‹#›</a:t>
            </a:fld>
            <a:endParaRPr lang="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8229600" cy="4139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5581399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hu"/>
              <a:pPr>
                <a:spcBef>
                  <a:spcPts val="0"/>
                </a:spcBef>
                <a:buNone/>
              </a:pPr>
              <a:t>‹#›</a:t>
            </a:fld>
            <a:endParaRPr lang="hu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hno.hu/a-program/kiadvanyok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ctrTitle"/>
          </p:nvPr>
        </p:nvSpPr>
        <p:spPr>
          <a:xfrm>
            <a:off x="457200" y="626400"/>
            <a:ext cx="8229600" cy="3343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hu"/>
              <a:t>Néprajzi Módszerek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subTitle" idx="1"/>
          </p:nvPr>
        </p:nvSpPr>
        <p:spPr>
          <a:xfrm>
            <a:off x="457200" y="4129325"/>
            <a:ext cx="8229600" cy="1369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286000" indent="457200" algn="l" rtl="0">
              <a:spcBef>
                <a:spcPts val="0"/>
              </a:spcBef>
              <a:buNone/>
            </a:pPr>
            <a:r>
              <a:rPr lang="hu" sz="3000" b="1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Dr. Paál Zsuzsanna</a:t>
            </a:r>
          </a:p>
          <a:p>
            <a:pPr algn="ctr" rtl="0">
              <a:spcBef>
                <a:spcPts val="0"/>
              </a:spcBef>
              <a:buNone/>
            </a:pPr>
            <a:r>
              <a:rPr lang="hu" sz="3000" b="1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Tradíció Tábor  Örkény  </a:t>
            </a:r>
            <a:r>
              <a:rPr lang="hu" sz="2400" b="1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2015.június 26.</a:t>
            </a:r>
          </a:p>
          <a:p>
            <a:pPr>
              <a:spcBef>
                <a:spcPts val="0"/>
              </a:spcBef>
              <a:buNone/>
            </a:pP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hu" dirty="0"/>
              <a:t>A gyűjtés célja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8229600" cy="4139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hu" sz="2400" dirty="0"/>
              <a:t> 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hu" sz="2400" dirty="0">
                <a:latin typeface="Times New Roman"/>
                <a:ea typeface="Times New Roman"/>
                <a:cs typeface="Times New Roman"/>
                <a:sym typeface="Times New Roman"/>
              </a:rPr>
              <a:t>Mi a néprajztudomány célja a néprajzi gyűjtéssel ?</a:t>
            </a:r>
          </a:p>
          <a:p>
            <a:pPr lvl="0" rtl="0">
              <a:spcBef>
                <a:spcPts val="0"/>
              </a:spcBef>
              <a:buNone/>
            </a:pPr>
            <a:r>
              <a:rPr lang="hu" sz="2400" dirty="0">
                <a:latin typeface="Times New Roman"/>
                <a:ea typeface="Times New Roman"/>
                <a:cs typeface="Times New Roman"/>
                <a:sym typeface="Times New Roman"/>
              </a:rPr>
              <a:t>Az életmódok mélyebb megismerése </a:t>
            </a:r>
          </a:p>
          <a:p>
            <a:pPr lvl="0" rtl="0">
              <a:spcBef>
                <a:spcPts val="0"/>
              </a:spcBef>
              <a:buNone/>
            </a:pPr>
            <a:r>
              <a:rPr lang="hu" sz="2400" dirty="0">
                <a:latin typeface="Times New Roman"/>
                <a:ea typeface="Times New Roman"/>
                <a:cs typeface="Times New Roman"/>
                <a:sym typeface="Times New Roman"/>
              </a:rPr>
              <a:t>	közvetlen megfigyeléssel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hu" sz="2400" dirty="0">
                <a:latin typeface="Times New Roman"/>
                <a:ea typeface="Times New Roman"/>
                <a:cs typeface="Times New Roman"/>
                <a:sym typeface="Times New Roman"/>
              </a:rPr>
              <a:t>leírással, rajzolással (fotó, film is)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hu" sz="2400" dirty="0">
                <a:latin typeface="Times New Roman"/>
                <a:ea typeface="Times New Roman"/>
                <a:cs typeface="Times New Roman"/>
                <a:sym typeface="Times New Roman"/>
              </a:rPr>
              <a:t>kikérdezéssel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hu" sz="2400" dirty="0">
                <a:latin typeface="Times New Roman"/>
                <a:ea typeface="Times New Roman"/>
                <a:cs typeface="Times New Roman"/>
                <a:sym typeface="Times New Roman"/>
              </a:rPr>
              <a:t>	… és közreadása: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hu" sz="2400" dirty="0">
                <a:latin typeface="Times New Roman"/>
                <a:ea typeface="Times New Roman"/>
                <a:cs typeface="Times New Roman"/>
                <a:sym typeface="Times New Roman"/>
              </a:rPr>
              <a:t>elemzéssel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hu" sz="2400" dirty="0">
                <a:latin typeface="Times New Roman"/>
                <a:ea typeface="Times New Roman"/>
                <a:cs typeface="Times New Roman"/>
                <a:sym typeface="Times New Roman"/>
              </a:rPr>
              <a:t>értelmezéssel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hu" sz="2400" dirty="0">
                <a:latin typeface="Times New Roman"/>
                <a:ea typeface="Times New Roman"/>
                <a:cs typeface="Times New Roman"/>
                <a:sym typeface="Times New Roman"/>
              </a:rPr>
              <a:t>öszehasonlítással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 dirty="0"/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hu"/>
              <a:t>… hitelessége?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8229600" cy="4139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hu" sz="1800" dirty="0"/>
              <a:t>Mi biztosítja gyűjtésünk hitelességét? Gyűjtéseinknél mindig fel kell jegyeznünk:</a:t>
            </a:r>
          </a:p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hu" sz="1800" dirty="0"/>
              <a:t>a gyűjtés helyét (helység, megye),</a:t>
            </a:r>
          </a:p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hu" sz="1800" dirty="0"/>
              <a:t>a gyűjtés időpontját,</a:t>
            </a:r>
          </a:p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hu" sz="1800" dirty="0"/>
              <a:t>adatközlőink (akiktől gyűjtöttünk) nevét, életkorát, foglalkozását és esetleges korábbi lakhelyét. (telepeseknél, máshonnan beköltözötteknél igen fontos.)</a:t>
            </a:r>
          </a:p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hu" sz="1800" dirty="0"/>
              <a:t>d) Saját nevünk, foglalkozásunk és lakcímünk feltüntetéséről se feledkezzünk meg.</a:t>
            </a:r>
          </a:p>
          <a:p>
            <a:pPr>
              <a:spcBef>
                <a:spcPts val="0"/>
              </a:spcBef>
              <a:buNone/>
            </a:pPr>
            <a:endParaRPr lang="hu" sz="18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spcBef>
                <a:spcPts val="0"/>
              </a:spcBef>
              <a:buNone/>
            </a:pPr>
            <a:r>
              <a:rPr lang="hu" sz="2200" i="1" dirty="0">
                <a:latin typeface="Times New Roman"/>
                <a:ea typeface="Times New Roman"/>
                <a:cs typeface="Times New Roman"/>
                <a:sym typeface="Times New Roman"/>
              </a:rPr>
              <a:t>A hitelesség követelménye , hogy a gyűjtésnél ne bízzunk semmit emlékezetünkre, hanem azonnal a helyszínen jegyezzünk fel mindent.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hu" dirty="0"/>
              <a:t>Gyűjtési technikák: jegyzetkészítés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8229600" cy="4139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endParaRPr lang="hu" sz="1800" dirty="0"/>
          </a:p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hu" sz="1800" dirty="0"/>
              <a:t>Hogyan jegyezzük és milyen formában másoljuk le gyűjtésünket? 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hu" sz="1800" dirty="0"/>
              <a:t>Jó, ha az egy tárgykörre vonatkozó részeket már </a:t>
            </a:r>
            <a:r>
              <a:rPr lang="hu" sz="1800" b="1" dirty="0"/>
              <a:t>gyűjtő-füzetünk</a:t>
            </a:r>
            <a:r>
              <a:rPr lang="hu" sz="1800" dirty="0"/>
              <a:t>ben is külön címszóval látjuk el. 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endParaRPr sz="1800" dirty="0"/>
          </a:p>
          <a:p>
            <a:pPr lvl="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hu" sz="1800" dirty="0"/>
              <a:t>A könnyebb áttekintést szolgálja az is, ha gyűjtésünkben az </a:t>
            </a:r>
            <a:r>
              <a:rPr lang="hu" sz="1800" b="1" dirty="0"/>
              <a:t>adatközlők nevét, a helységneveket, valamint a tájszókat, népi szakkifejezéseket és tárgyneveket </a:t>
            </a:r>
            <a:r>
              <a:rPr lang="hu" sz="1800" dirty="0"/>
              <a:t>aláhúzással kiemeljük.</a:t>
            </a:r>
          </a:p>
          <a:p>
            <a:pPr>
              <a:spcBef>
                <a:spcPts val="0"/>
              </a:spcBef>
              <a:buNone/>
            </a:pPr>
            <a:endParaRPr lang="hu" sz="1800" dirty="0">
              <a:latin typeface="+mn-lt"/>
              <a:ea typeface="Times New Roman"/>
              <a:cs typeface="Times New Roman"/>
              <a:sym typeface="Times New Roman"/>
            </a:endParaRPr>
          </a:p>
          <a:p>
            <a:pPr>
              <a:spcBef>
                <a:spcPts val="0"/>
              </a:spcBef>
              <a:buNone/>
            </a:pPr>
            <a:r>
              <a:rPr lang="hu" sz="1800" dirty="0">
                <a:latin typeface="+mn-lt"/>
                <a:ea typeface="Times New Roman"/>
                <a:cs typeface="Times New Roman"/>
                <a:sym typeface="Times New Roman"/>
              </a:rPr>
              <a:t>Ha nagyobb gyűjtésünk van, füzetünk végén tárgymutatót is készíthetünk gyűjtésünkhöz, a tárgyak (címszók) és a lapszám feltüntetésével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hu"/>
              <a:t>Mit gyűjtsünk?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8229600" cy="4139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lang="hu" sz="18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>
              <a:spcBef>
                <a:spcPts val="0"/>
              </a:spcBef>
              <a:buNone/>
            </a:pP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Sokan azt hiszik, hogy csak egészen különleges, máshonnan nem ismert, a környező helységekétől különböző néprajzi jelenségeket (pl. eddig még sehol sem közölt népdalokat, eddig még meg nem örökített néprajzi tárgyakat, le nem írt népszokásokat, munkamódokat stb.) érdemes gyűjteni, megörökíteni. </a:t>
            </a:r>
          </a:p>
          <a:p>
            <a:pPr rtl="0">
              <a:spcBef>
                <a:spcPts val="0"/>
              </a:spcBef>
              <a:buNone/>
            </a:pP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Ez tévedés. </a:t>
            </a:r>
          </a:p>
          <a:p>
            <a:pPr rtl="0">
              <a:spcBef>
                <a:spcPts val="0"/>
              </a:spcBef>
              <a:buNone/>
            </a:pPr>
            <a:endParaRPr lang="hu" sz="18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>
              <a:spcBef>
                <a:spcPts val="0"/>
              </a:spcBef>
              <a:buNone/>
            </a:pP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A tudomány számára az is </a:t>
            </a:r>
            <a:r>
              <a:rPr lang="hu" sz="1800" b="1" dirty="0">
                <a:latin typeface="Times New Roman"/>
                <a:ea typeface="Times New Roman"/>
                <a:cs typeface="Times New Roman"/>
                <a:sym typeface="Times New Roman"/>
              </a:rPr>
              <a:t>fontos, hogy pl. egy-egy néprajzi tárgyat hol használnak, vagy egy bizonyos népmesét vagy népi táncot hol ismernek</a:t>
            </a: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</a:p>
          <a:p>
            <a:pPr>
              <a:spcBef>
                <a:spcPts val="0"/>
              </a:spcBef>
              <a:buNone/>
            </a:pPr>
            <a:endParaRPr lang="hu" sz="18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spcBef>
                <a:spcPts val="0"/>
              </a:spcBef>
              <a:buNone/>
            </a:pPr>
            <a:r>
              <a:rPr lang="hu" sz="1800" b="1" dirty="0">
                <a:latin typeface="Times New Roman"/>
                <a:ea typeface="Times New Roman"/>
                <a:cs typeface="Times New Roman"/>
                <a:sym typeface="Times New Roman"/>
              </a:rPr>
              <a:t>A jelenségek elterjedéséből fontos támpontokat lehet kapni </a:t>
            </a: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egy-egy etnikai csoport (pl. palócság, vagy a Sárköz) határainak megállapításához, valamint a néprajzi jelenségek terjedése (átvételek, kölcsönhatások) törvényszerűségeinek megismeréséhez. 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Hol gyűjtsünk ?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8229600" cy="4139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hu" sz="1800" dirty="0">
                <a:latin typeface="+mj-lt"/>
              </a:rPr>
              <a:t>A néprajzi gyűjtésnek a legtöbb helyen sokkal nagyobb lehetősége van, mint általában gondolnánk. </a:t>
            </a:r>
            <a:r>
              <a:rPr lang="hu" sz="1800" b="1" dirty="0">
                <a:latin typeface="+mj-lt"/>
              </a:rPr>
              <a:t>Mindenütt lehet gyűjteni!</a:t>
            </a:r>
          </a:p>
          <a:p>
            <a:pPr lvl="0" algn="just" rtl="0">
              <a:lnSpc>
                <a:spcPct val="115000"/>
              </a:lnSpc>
              <a:spcBef>
                <a:spcPts val="30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hu" sz="1800" dirty="0">
                <a:latin typeface="+mj-lt"/>
              </a:rPr>
              <a:t>Nem szabad készpénznek vennünk az olyanféle kijelentéseket, hogy „nálunk nincs semmiféle népszokás vagy népi tánc". Lehet, hogy több helyt már nem kerülnek elő a régi népi táncok, azonban igen valószínű, hogy egyesek még ezeken a helyeken is el tudják járni a valaha széles körben elterjedt táncokat, s részletesen el tudják beszélni a szokás menetét, amelyben annak idején maguk is részt vettek.</a:t>
            </a:r>
          </a:p>
          <a:p>
            <a:pPr algn="just">
              <a:spcBef>
                <a:spcPts val="300"/>
              </a:spcBef>
              <a:buNone/>
            </a:pPr>
            <a:r>
              <a:rPr lang="hu" sz="1800" dirty="0">
                <a:latin typeface="+mj-lt"/>
                <a:ea typeface="Times New Roman"/>
                <a:cs typeface="Times New Roman"/>
                <a:sym typeface="Times New Roman"/>
              </a:rPr>
              <a:t>Legeredményesebben mindenesetre </a:t>
            </a:r>
            <a:r>
              <a:rPr lang="hu" sz="1800" b="1" dirty="0">
                <a:latin typeface="+mj-lt"/>
                <a:ea typeface="Times New Roman"/>
                <a:cs typeface="Times New Roman"/>
                <a:sym typeface="Times New Roman"/>
              </a:rPr>
              <a:t>saját lakóhelyünkön vagy olyan helységekben gyűjthetünk, ahol ismerősök vagyunk. </a:t>
            </a:r>
          </a:p>
          <a:p>
            <a:pPr>
              <a:spcBef>
                <a:spcPts val="300"/>
              </a:spcBef>
              <a:buNone/>
            </a:pPr>
            <a:r>
              <a:rPr lang="hu" sz="1800" dirty="0">
                <a:latin typeface="+mj-lt"/>
                <a:ea typeface="Times New Roman"/>
                <a:cs typeface="Times New Roman"/>
                <a:sym typeface="Times New Roman"/>
              </a:rPr>
              <a:t>De a kínálkozó alkalmat másutt is érdemes megragadnunk. Pl. jól lehet gyűjteni vonaton, ha szívesen beszélő adatközlőkkel akadunk össze.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hu"/>
              <a:t>Mikor gyűjtsünk?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8229600" cy="4139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endParaRPr lang="hu" sz="2400" dirty="0"/>
          </a:p>
          <a:p>
            <a:pPr lvl="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hu" sz="2400" b="1" dirty="0"/>
              <a:t>Bármikor gyűjthetünk. </a:t>
            </a:r>
            <a:r>
              <a:rPr lang="hu" sz="2400" dirty="0"/>
              <a:t>Ha azonban alaposabb, behatóbb gyűjtés a célunk, </a:t>
            </a:r>
            <a:r>
              <a:rPr lang="hu" sz="2400" b="1" dirty="0"/>
              <a:t>az egyes munkafolyamatokat, szokásokat a maguk idejében, természetes környezetükben megfigyelve </a:t>
            </a:r>
            <a:r>
              <a:rPr lang="hu" sz="2400" dirty="0"/>
              <a:t>is fel kell gyűjtenünk.</a:t>
            </a:r>
          </a:p>
          <a:p>
            <a:pPr algn="just">
              <a:spcBef>
                <a:spcPts val="0"/>
              </a:spcBef>
              <a:buNone/>
            </a:pPr>
            <a:endParaRPr lang="hu"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None/>
            </a:pPr>
            <a:r>
              <a:rPr lang="hu" sz="2400" dirty="0">
                <a:latin typeface="+mj-lt"/>
                <a:ea typeface="Times New Roman"/>
                <a:cs typeface="Times New Roman"/>
                <a:sym typeface="Times New Roman"/>
              </a:rPr>
              <a:t>A gyűjtésnél </a:t>
            </a:r>
            <a:r>
              <a:rPr lang="hu" sz="2400" b="1" dirty="0">
                <a:latin typeface="+mj-lt"/>
                <a:ea typeface="Times New Roman"/>
                <a:cs typeface="Times New Roman"/>
                <a:sym typeface="Times New Roman"/>
              </a:rPr>
              <a:t>alkalmazkodjunk a falusi élet rendjéhez. </a:t>
            </a:r>
          </a:p>
          <a:p>
            <a:pPr algn="just">
              <a:spcBef>
                <a:spcPts val="0"/>
              </a:spcBef>
              <a:buNone/>
            </a:pPr>
            <a:r>
              <a:rPr lang="hu" sz="2400" dirty="0">
                <a:latin typeface="+mj-lt"/>
                <a:ea typeface="Times New Roman"/>
                <a:cs typeface="Times New Roman"/>
                <a:sym typeface="Times New Roman"/>
              </a:rPr>
              <a:t>Nem célszerű pl. aratás idején táncgyűjtő útra indulnunk. 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hu"/>
              <a:t>Kitől gyűjtsünk?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527050" y="1123925"/>
            <a:ext cx="8229600" cy="4591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Néprajztudományunk elsősorban a parasztság hagyományos kultúrájának vizsgálatára fordítja figyelmét. Azonban </a:t>
            </a:r>
            <a:r>
              <a:rPr lang="hu" sz="1800" b="1" dirty="0">
                <a:latin typeface="Times New Roman"/>
                <a:ea typeface="Times New Roman"/>
                <a:cs typeface="Times New Roman"/>
                <a:sym typeface="Times New Roman"/>
              </a:rPr>
              <a:t>nemcsak a parasztság, hanem a vele együtt élő, jórészt vele azonos életformájú falusi kézműves-iparosság </a:t>
            </a: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(a többnyire céhes hagyományokat őrző szűcsök, szűrszabók, takácsok, bodnárok, mézeskalácsosok stb.), s a néphagyománnyal még kapcsolatot tartó ipari és bányamunkásság hagyományait (szakkifejezéssel munkásfolklór) is gyűjtenünk kell. </a:t>
            </a:r>
          </a:p>
          <a:p>
            <a:pPr>
              <a:spcBef>
                <a:spcPts val="0"/>
              </a:spcBef>
              <a:buNone/>
            </a:pP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Jó alanyok a kiválasztott helység közismerten </a:t>
            </a:r>
            <a:r>
              <a:rPr lang="hu" sz="1800" b="1" dirty="0">
                <a:latin typeface="Times New Roman"/>
                <a:ea typeface="Times New Roman"/>
                <a:cs typeface="Times New Roman"/>
                <a:sym typeface="Times New Roman"/>
              </a:rPr>
              <a:t>jó emlékezetű,</a:t>
            </a: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 mindenkit ismerő, szíves beszédű adatközlői, vagy a lakodalom menetének irá-nyítói és tisztségviselői, a vőfélyek, násznagyok, szakácsasszonyok; vagy a böllérek, barká- csolók, „íróasszonyok", egykori legénybírók, fonógazdák, farsangi és szüreti mulatságrendezők, zenészek, mulatságkedvelő „világi emberek"; a törzsökös pásztorok, a helyi háziiparosok, a jellemző foglalkozási ágak hangadói és legjobb képviselői, mint summásgazdák, arató- gazdák, dohányosok, dinnyések stb. </a:t>
            </a:r>
          </a:p>
          <a:p>
            <a:pPr>
              <a:spcBef>
                <a:spcPts val="0"/>
              </a:spcBef>
              <a:buNone/>
            </a:pP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A </a:t>
            </a:r>
            <a:r>
              <a:rPr lang="hu" sz="1800" b="1" dirty="0">
                <a:latin typeface="Times New Roman"/>
                <a:ea typeface="Times New Roman"/>
                <a:cs typeface="Times New Roman"/>
                <a:sym typeface="Times New Roman"/>
              </a:rPr>
              <a:t>máshonnan beköltözött</a:t>
            </a: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, de hosszabb idő óta a helységben lakó adatközlők  szintén jó segítséget nyújtanak a gyűjtőknek. 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hu"/>
              <a:t>Hogyan kutassuk fel a tárgyakat?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8229600" cy="4139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just" rtl="0">
              <a:spcBef>
                <a:spcPts val="0"/>
              </a:spcBef>
              <a:buNone/>
            </a:pPr>
            <a:endParaRPr lang="hu" sz="18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just" rtl="0">
              <a:spcBef>
                <a:spcPts val="0"/>
              </a:spcBef>
              <a:buNone/>
            </a:pP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A néprajz legtöbb tárgyköréhez kapcsolódnak tárgyak. Nemcsak az anyagi kultúra megismerésével foglalkozó tárgykörökhöz, hanem </a:t>
            </a:r>
            <a:r>
              <a:rPr lang="hu" sz="1800" b="1" dirty="0">
                <a:latin typeface="Times New Roman"/>
                <a:ea typeface="Times New Roman"/>
                <a:cs typeface="Times New Roman"/>
                <a:sym typeface="Times New Roman"/>
              </a:rPr>
              <a:t>a szellemi néphagyomány témaköreihez is</a:t>
            </a: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, mint pl. a népszokásoknál és babonás eljárásoknál alkalmazott tárgyak, a népi zenészek által használt hangszerek, vagy a népköltési alkotásokat megörökítő népi kéziratok stb. Ezeket a régi tárgyakat leginkább a padlások zugaiban, a kamrákban, csűrökben, pajtákban, fészerekben, ólakban, szőlőbeli présházakban, kunyhókban kereshetjük. Ezek a falusi házak „múzeum"-ai. </a:t>
            </a:r>
          </a:p>
          <a:p>
            <a:pPr rtl="0">
              <a:spcBef>
                <a:spcPts val="0"/>
              </a:spcBef>
              <a:buNone/>
            </a:pPr>
            <a:endParaRPr sz="18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Gyűjtőmunkánk akkor lesz a legeredményesebb, ha arra törekszünk, hogy egy-egy kisebb-nagyobb tárgykör (pl. halászat, baromfitartás, szántás, dohánytermesztés, kenyérsütés, szövés-fonás stb.) </a:t>
            </a:r>
            <a:r>
              <a:rPr lang="hu" sz="1800" b="1" dirty="0">
                <a:latin typeface="Times New Roman"/>
                <a:ea typeface="Times New Roman"/>
                <a:cs typeface="Times New Roman"/>
                <a:sym typeface="Times New Roman"/>
              </a:rPr>
              <a:t>minél több tárgyát, eszközét felgyűjtsük, megörökítsük</a:t>
            </a: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</a:p>
          <a:p>
            <a:pPr>
              <a:spcBef>
                <a:spcPts val="0"/>
              </a:spcBef>
              <a:buNone/>
            </a:pPr>
            <a:endParaRPr sz="18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hu"/>
              <a:t>A leltárba vétel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8229600" cy="4139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Akár kiállítást rendezünk a gyűjtött tárgyakból, akár valamelyik múzeumban vagy helybeli muzeális jellegű gyűjteményben helyezzük el azokat, szükséges, hogy a tárgyra vonatkozó adatokat feljegyezzük, hogy a tárgyakat leltározzuk. </a:t>
            </a:r>
          </a:p>
          <a:p>
            <a:pPr rtl="0">
              <a:spcBef>
                <a:spcPts val="0"/>
              </a:spcBef>
              <a:buNone/>
            </a:pP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A leltározás alapjai:</a:t>
            </a:r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Ltsz.</a:t>
            </a:r>
          </a:p>
          <a:p>
            <a:pPr marL="342900" indent="-342900">
              <a:spcBef>
                <a:spcPts val="0"/>
              </a:spcBef>
            </a:pP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 2. A tárgy irodalmi neve és rendeltetése. </a:t>
            </a:r>
          </a:p>
          <a:p>
            <a:pPr>
              <a:spcBef>
                <a:spcPts val="0"/>
              </a:spcBef>
              <a:buNone/>
            </a:pP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3. A tárgy népi neve. </a:t>
            </a:r>
          </a:p>
          <a:p>
            <a:pPr>
              <a:spcBef>
                <a:spcPts val="0"/>
              </a:spcBef>
              <a:buNone/>
            </a:pP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4. Anyaga, méretei és készítési módja. </a:t>
            </a:r>
          </a:p>
          <a:p>
            <a:pPr>
              <a:spcBef>
                <a:spcPts val="0"/>
              </a:spcBef>
              <a:buNone/>
            </a:pP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5. Díszítményei. </a:t>
            </a:r>
          </a:p>
          <a:p>
            <a:pPr>
              <a:spcBef>
                <a:spcPts val="0"/>
              </a:spcBef>
              <a:buNone/>
            </a:pP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6. Ki készítette, hol és mikor? </a:t>
            </a:r>
          </a:p>
          <a:p>
            <a:pPr>
              <a:spcBef>
                <a:spcPts val="0"/>
              </a:spcBef>
              <a:buNone/>
            </a:pP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7. Mettől meddig használták? </a:t>
            </a:r>
          </a:p>
          <a:p>
            <a:pPr>
              <a:spcBef>
                <a:spcPts val="0"/>
              </a:spcBef>
              <a:buNone/>
            </a:pP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8. Kitől vettük, kaptuk, mikor? </a:t>
            </a:r>
          </a:p>
          <a:p>
            <a:pPr>
              <a:spcBef>
                <a:spcPts val="0"/>
              </a:spcBef>
              <a:buNone/>
            </a:pP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9. Vételár. </a:t>
            </a:r>
          </a:p>
          <a:p>
            <a:pPr>
              <a:spcBef>
                <a:spcPts val="0"/>
              </a:spcBef>
              <a:buNone/>
            </a:pP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10. A gyűjtő adatai. 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hu"/>
              <a:t>Megörökítés, ábrázolás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8229600" cy="4139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hu" sz="1800" b="1" dirty="0">
                <a:latin typeface="Times New Roman"/>
                <a:ea typeface="Times New Roman"/>
                <a:cs typeface="Times New Roman"/>
                <a:sym typeface="Times New Roman"/>
              </a:rPr>
              <a:t>A rajzolás </a:t>
            </a: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sokszor elengedhetetlen segédeszköze a gyűjtésnek, a néprajzi tárgyak szakszerű lerajzolása önmagában is érték a néprajztudomány számára. Bármely néprajzi tárgyat érdemes lerajzolni. így pl. lerajzolhatunk régi házakat és mellék- épületeket, kutakat, lerajzolhatjuk a parasztporták telekbeosztását, a régi házak alaprajzát és berendezését, a jellemző bútordarabokat, gazdasági eszközöket és használati tárgyakat stb. </a:t>
            </a:r>
          </a:p>
          <a:p>
            <a:pPr>
              <a:spcBef>
                <a:spcPts val="0"/>
              </a:spcBef>
              <a:buNone/>
            </a:pP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Rajzainkat minden esetben </a:t>
            </a:r>
            <a:r>
              <a:rPr lang="hu" sz="1800" b="1" dirty="0">
                <a:latin typeface="Times New Roman"/>
                <a:ea typeface="Times New Roman"/>
                <a:cs typeface="Times New Roman"/>
                <a:sym typeface="Times New Roman"/>
              </a:rPr>
              <a:t>el kell látnunk magyarázó szöveggel</a:t>
            </a: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hu" sz="1800" b="1" dirty="0">
                <a:latin typeface="Times New Roman"/>
                <a:ea typeface="Times New Roman"/>
                <a:cs typeface="Times New Roman"/>
                <a:sym typeface="Times New Roman"/>
              </a:rPr>
              <a:t> tárgyak népi neve, </a:t>
            </a: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s ahol szükséges külön fel kell tüntetnünk az egyes részek elnevezését is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hu-HU" sz="1800" dirty="0">
                <a:latin typeface="Times New Roman"/>
                <a:ea typeface="Times New Roman"/>
                <a:cs typeface="Times New Roman"/>
                <a:sym typeface="Times New Roman"/>
              </a:rPr>
              <a:t> t</a:t>
            </a: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árgy rendeltetése (amire használták, illetve használják), 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 kora és származása (ki, mikor, hol készítette, illetve hol, kitől szerezték). 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 tárgyak méretei, valamint azt is, hogy milyen anyagból készültek.  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 Szükség esetén a tárgy/díszítmény színezését </a:t>
            </a:r>
          </a:p>
          <a:p>
            <a:pPr>
              <a:buFont typeface="Arial" pitchFamily="34" charset="0"/>
              <a:buChar char="•"/>
            </a:pP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 bővebb adatokat a tárgy használatáról és működéséről.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hu" sz="4800" b="0">
                <a:solidFill>
                  <a:srgbClr val="DA0002"/>
                </a:solidFill>
              </a:rPr>
              <a:t>Helytörténet vagy néprajz?</a:t>
            </a:r>
          </a:p>
        </p:txBody>
      </p:sp>
      <p:graphicFrame>
        <p:nvGraphicFramePr>
          <p:cNvPr id="45" name="Shape 45"/>
          <p:cNvGraphicFramePr/>
          <p:nvPr/>
        </p:nvGraphicFramePr>
        <p:xfrm>
          <a:off x="952500" y="1714500"/>
          <a:ext cx="7239000" cy="2654628"/>
        </p:xfrm>
        <a:graphic>
          <a:graphicData uri="http://schemas.openxmlformats.org/drawingml/2006/table">
            <a:tbl>
              <a:tblPr>
                <a:noFill/>
                <a:tableStyleId>{A79F8174-8503-4E61-8770-D343471FA197}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hu" b="1" u="sng"/>
                        <a:t>helytörténet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hu" b="1" u="sng"/>
                        <a:t>mindkettő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hu" b="1" u="sng"/>
                        <a:t>néprajz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hu" b="1"/>
                        <a:t>A népcsoport helyi története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l" rtl="0">
                        <a:lnSpc>
                          <a:spcPct val="115000"/>
                        </a:lnSpc>
                        <a:spcBef>
                          <a:spcPts val="190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hu" b="1">
                          <a:solidFill>
                            <a:schemeClr val="dk1"/>
                          </a:solidFill>
                        </a:rPr>
                        <a:t>A népesség megoszlása</a:t>
                      </a: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hu" b="1">
                          <a:solidFill>
                            <a:schemeClr val="dk1"/>
                          </a:solidFill>
                        </a:rPr>
                        <a:t>a Kárpát-medencében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190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hu" b="1">
                          <a:solidFill>
                            <a:schemeClr val="dk1"/>
                          </a:solidFill>
                        </a:rPr>
                        <a:t>Néprajzi csoport</a:t>
                      </a: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hu"/>
              <a:t>A néprajz történetisége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8229600" cy="4139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300"/>
              </a:spcBef>
              <a:buNone/>
            </a:pP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A néprajzi gyűjtő szemléletének egyik alapvető vonása a történetiség. Tisztában kell lennünk azzal, hogy </a:t>
            </a:r>
            <a:r>
              <a:rPr lang="hu" sz="1800" b="1" dirty="0">
                <a:latin typeface="Times New Roman"/>
                <a:ea typeface="Times New Roman"/>
                <a:cs typeface="Times New Roman"/>
                <a:sym typeface="Times New Roman"/>
              </a:rPr>
              <a:t>a néprajzi jelenségek nem öröktől fogva vannak, és nem is változatlanok. </a:t>
            </a:r>
          </a:p>
          <a:p>
            <a:pPr rtl="0">
              <a:spcBef>
                <a:spcPts val="0"/>
              </a:spcBef>
              <a:buNone/>
            </a:pPr>
            <a:endParaRPr lang="hu" sz="18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>
              <a:spcBef>
                <a:spcPts val="0"/>
              </a:spcBef>
              <a:buNone/>
            </a:pP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Egy-egy tárgy vagy szokás is keletkezett, divatba jött valamikor, s létezése folyamán különféle tényezők hatására anyagában, rendeltetésében vagy megítélésében módosult, vagy esetleg el is tűnt. </a:t>
            </a:r>
          </a:p>
          <a:p>
            <a:pPr rtl="0">
              <a:spcBef>
                <a:spcPts val="0"/>
              </a:spcBef>
              <a:buNone/>
            </a:pPr>
            <a:endParaRPr lang="hu" sz="18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>
              <a:spcBef>
                <a:spcPts val="0"/>
              </a:spcBef>
              <a:buNone/>
            </a:pP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A tárgyak, jelenségek létrejöttének, meghonosodásának, </a:t>
            </a:r>
            <a:r>
              <a:rPr lang="hu" sz="1800" b="1" dirty="0">
                <a:latin typeface="Times New Roman"/>
                <a:ea typeface="Times New Roman"/>
                <a:cs typeface="Times New Roman"/>
                <a:sym typeface="Times New Roman"/>
              </a:rPr>
              <a:t>alakulásának természetesen megvan a földrajzi színtere is</a:t>
            </a: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, sőt életük alakulását sok tekintetben a földrajzi té- nyezők (pl. egymás mellett élés vagy elszigeteltség) befolyásolják. </a:t>
            </a:r>
          </a:p>
          <a:p>
            <a:pPr>
              <a:spcBef>
                <a:spcPts val="0"/>
              </a:spcBef>
              <a:buNone/>
            </a:pP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A színvonalas gyűjtőmunkában, e történeti-földrajzi szempontoknak megfelelően, állandóan érvényesülnie kell a néprajzi jelenségek korára, származására, alakulására, a változás menetére, okaira és közvetítőire vonatkozó vizsgálódásnak. 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hu"/>
              <a:t>A társadalmi aspektus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8229600" cy="4139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hu" sz="1800" b="1" dirty="0">
                <a:latin typeface="Times New Roman"/>
                <a:ea typeface="Times New Roman"/>
                <a:cs typeface="Times New Roman"/>
                <a:sym typeface="Times New Roman"/>
              </a:rPr>
              <a:t>A néprajz </a:t>
            </a: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nemcsak történeti, hanem egyúttal </a:t>
            </a:r>
            <a:r>
              <a:rPr lang="hu" sz="1800" b="1" dirty="0">
                <a:latin typeface="Times New Roman"/>
                <a:ea typeface="Times New Roman"/>
                <a:cs typeface="Times New Roman"/>
                <a:sym typeface="Times New Roman"/>
              </a:rPr>
              <a:t>társadalmi jellegű tudomány </a:t>
            </a: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is. </a:t>
            </a:r>
          </a:p>
          <a:p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A népi társadalom, s vele együtt a kultúra, minden közös vonása ellenére sem egynemű. A néprajzi gyűjtésnek alapvető szempontja </a:t>
            </a:r>
          </a:p>
          <a:p>
            <a:pPr>
              <a:buFont typeface="Arial" pitchFamily="34" charset="0"/>
              <a:buChar char="•"/>
            </a:pP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a nemzedékek közti különbségek, </a:t>
            </a:r>
          </a:p>
          <a:p>
            <a:pPr>
              <a:buFont typeface="Arial" pitchFamily="34" charset="0"/>
              <a:buChar char="•"/>
            </a:pP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a gazdasági-társadalmi rétegződés állandó figyelembe vétele is. </a:t>
            </a:r>
          </a:p>
          <a:p>
            <a:pPr>
              <a:spcBef>
                <a:spcPts val="0"/>
              </a:spcBef>
              <a:buNone/>
            </a:pPr>
            <a:endParaRPr lang="hu" sz="18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spcBef>
                <a:spcPts val="0"/>
              </a:spcBef>
              <a:buNone/>
            </a:pP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A néprajzi jelenségeket a népi kultúra egészében, az egész élettel való összefüggéseiben óhajtjuk megismerni. Ezért a tárgyak, folyamatok egyszerű leírása mellett arra is törekednünk kell, hogy azok </a:t>
            </a:r>
            <a:r>
              <a:rPr lang="hu" sz="1800" b="1" dirty="0">
                <a:latin typeface="Times New Roman"/>
                <a:ea typeface="Times New Roman"/>
                <a:cs typeface="Times New Roman"/>
                <a:sym typeface="Times New Roman"/>
              </a:rPr>
              <a:t>használatára, szerepére (szaknyelven funkciójára), kapcsolataira</a:t>
            </a: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 is minél több adatot szerezzünk. </a:t>
            </a:r>
          </a:p>
          <a:p>
            <a:pPr>
              <a:spcBef>
                <a:spcPts val="0"/>
              </a:spcBef>
              <a:buNone/>
            </a:pP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A népszokások, hiedelmek gyűjtésénél, az esetleg hozzájuk kapcsolódó babonás eljárások leírása mellett, a szokás vagy hiedelem elevenségének, elterjedésének, a benne való hit erősségének megállapítására is törekednünk kell. 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hu"/>
              <a:t>A témának megfelelő módszer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541025" y="1181375"/>
            <a:ext cx="8229600" cy="4533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hu" sz="1800"/>
              <a:t>A néprajztudományt a meseszövegen kívül a mesélő egyénisége, valamint a mese közönsége is érdekli. 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hu" sz="1800"/>
              <a:t>A zenéhez hasonlóan külön felkészültséget kíván a táncmozdulatok megörökítése is. A tánc- élet, a táncalkalmak, tánccal kapcsolatos szokások ismerete nélkül azonban a mégoly pontosan leírt tánc sem ad megfelelő képet a népi tánckultúráról. 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hu" sz="1800"/>
              <a:t>A népszokások iránt érdeklődő gyűjtők ezért a táncélet helyi sajátosságainak megismertetésével is értékes munkát végezhetnek. 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hu" sz="1800"/>
              <a:t>Fontos azonban, hogy legalább a legfontosabb adatokat a felbukkant táncokról is meg- örökítsük. A legfontosabb adatok: 1. A tánc népi neve. 2. Milyen társadalmi vagy korcsoport járja vagy járta. 3. Hogyan (lehető részletességgel)? 4. Milyen alkalommal? 5. Kitől tanulták? 6 Mettől meddig volt divatban? 7. Van-e állandó - szöveges vagy szövegnélküli dallama? 8. Kik tudják eljárni? (Név, életkor, foglalkozás.) 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hu"/>
              <a:t>Népszokások gyűjtése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8229600" cy="4139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lnSpc>
                <a:spcPct val="115000"/>
              </a:lnSpc>
              <a:spcBef>
                <a:spcPts val="600"/>
              </a:spcBef>
              <a:buNone/>
            </a:pPr>
            <a:r>
              <a:rPr lang="hu" sz="1800" dirty="0"/>
              <a:t>A népszokások, hiedelmek gyűjtésénél részletes, forgatókönyvszerű leírás és a hozzájuk tartozó szöveges részek (pl. babonás történetek stb.) szó szerinti megörökítése, a velük kapcsolatos babonás eljárások részletes leírása szükséges: Ki, mikor, hol, milyen eszközzel, milyen mozdulatok, szavak kíséretében végzi ezeket?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hu" sz="1800" dirty="0"/>
              <a:t>A különnemű elemekből ötvöződött néphagyomány-anyag (pl. énekelt népköltészeti szövegek, szöveggel, dallal, tánccal, cselekménnyel összekapcsolt gyermekjátékok, színjátékszerű népszokások) leírásánál lehetőleg a szöveg és a dallam, illetve a szöveg, dallam és játékmenet egyidejű megörökítése, a dramatikus népszokás minden részletének színpadi szerepkönyvszerű megrögzítése: szereplők öltözete, kellékei, helyváltoztatása, szövegmondásai, mozdulatai, arcjátéka.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800" dirty="0"/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hu"/>
              <a:t>Figyeljünk a részletekre, az emberre</a:t>
            </a:r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395536" y="1273324"/>
            <a:ext cx="8229600" cy="4139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 lang="hu" sz="1800" dirty="0"/>
          </a:p>
          <a:p>
            <a:pPr lvl="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hu" sz="1800" dirty="0"/>
              <a:t>Nemcsak a szokást, hanem a </a:t>
            </a:r>
            <a:r>
              <a:rPr lang="hu" sz="1800" b="1" dirty="0"/>
              <a:t>szokás fogadtatását</a:t>
            </a:r>
            <a:r>
              <a:rPr lang="hu" sz="1800" dirty="0"/>
              <a:t> is le kell írnunk. A szokás közönségét is a színjátékszerű népszokás „szereplői"-nek kell tekintetnünk. Emellett - akárcsak a munkafolyamatok leírásánál - itt is az előzményektől az utómozzanatokig (pl. egy betlehemes játék begyakorlásától az ajándékba kapott ételek elfogyasztásáig) mindent meg kell örökítenünk.</a:t>
            </a:r>
          </a:p>
          <a:p>
            <a:pPr>
              <a:spcBef>
                <a:spcPts val="600"/>
              </a:spcBef>
              <a:buNone/>
            </a:pPr>
            <a:r>
              <a:rPr lang="hu" sz="1800" dirty="0"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Az ember a néprajzi jelenségek mögött:  a közösségek kultúráját vizsgáljuk, de a közösség egyénekből áll: </a:t>
            </a:r>
            <a:r>
              <a:rPr lang="hu" sz="1800" b="1" dirty="0"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egyéni alkotások, sorsok és megnyilatkozások </a:t>
            </a:r>
            <a:r>
              <a:rPr lang="hu" sz="1800" dirty="0"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mozaikjaiból lehet összerakni a közösség kultúrájának jellemző képét. </a:t>
            </a:r>
          </a:p>
          <a:p>
            <a:pPr>
              <a:spcBef>
                <a:spcPts val="600"/>
              </a:spcBef>
              <a:buNone/>
            </a:pPr>
            <a:r>
              <a:rPr lang="hu" sz="1800" dirty="0"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Esetenként az egyén és a közösség viszonyát külön is vizsgálandónak tartja a néprajz. Különösen a művészi alkotások esetében (pl. egy-egy kiváló mesélőnél, „íróasszony"-nál vagy táncosnál) vetődnek fel tanulságos kérdések az alkotó egyén szerepéről a hagyományos közösségi kultúra alakításában.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hu" sz="3000">
                <a:latin typeface="Times New Roman"/>
                <a:ea typeface="Times New Roman"/>
                <a:cs typeface="Times New Roman"/>
                <a:sym typeface="Times New Roman"/>
              </a:rPr>
              <a:t>A népművészet szűkebb és tágabb fogalma</a:t>
            </a:r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3994500" cy="4139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hu" sz="2400" dirty="0">
                <a:latin typeface="Times New Roman"/>
                <a:ea typeface="Times New Roman"/>
                <a:cs typeface="Times New Roman"/>
                <a:sym typeface="Times New Roman"/>
              </a:rPr>
              <a:t>A népművészet fogalmát tágabb és szűkebb jelentéssel is használjuk.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hu" sz="2400" b="1" dirty="0">
                <a:latin typeface="Times New Roman"/>
                <a:ea typeface="Times New Roman"/>
                <a:cs typeface="Times New Roman"/>
                <a:sym typeface="Times New Roman"/>
              </a:rPr>
              <a:t>Tágabb értelemben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hu" sz="2400" b="1" dirty="0">
                <a:latin typeface="Times New Roman"/>
                <a:ea typeface="Times New Roman"/>
                <a:cs typeface="Times New Roman"/>
                <a:sym typeface="Times New Roman"/>
              </a:rPr>
              <a:t>ide tartozik néphagyomány minden művészeti ága: néptánc, népzene, népköltészet,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hu" sz="2400" b="1" dirty="0">
                <a:latin typeface="Times New Roman"/>
                <a:ea typeface="Times New Roman"/>
                <a:cs typeface="Times New Roman"/>
                <a:sym typeface="Times New Roman"/>
              </a:rPr>
              <a:t>népviselet, tárgyalkotások.</a:t>
            </a:r>
          </a:p>
          <a:p>
            <a:pPr lvl="0">
              <a:spcBef>
                <a:spcPts val="0"/>
              </a:spcBef>
              <a:buNone/>
            </a:pPr>
            <a:r>
              <a:rPr lang="hu" sz="24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195" name="Shape 195"/>
          <p:cNvSpPr txBox="1">
            <a:spLocks noGrp="1"/>
          </p:cNvSpPr>
          <p:nvPr>
            <p:ph type="body" idx="2"/>
          </p:nvPr>
        </p:nvSpPr>
        <p:spPr>
          <a:xfrm>
            <a:off x="4692273" y="1333500"/>
            <a:ext cx="3994500" cy="4139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hu" sz="2400" b="1" dirty="0">
                <a:latin typeface="Times New Roman"/>
                <a:ea typeface="Times New Roman"/>
                <a:cs typeface="Times New Roman"/>
                <a:sym typeface="Times New Roman"/>
              </a:rPr>
              <a:t>A népművészet szűkebb fogalma csak </a:t>
            </a:r>
            <a:r>
              <a:rPr lang="hu" sz="2400" dirty="0">
                <a:latin typeface="Times New Roman"/>
                <a:ea typeface="Times New Roman"/>
                <a:cs typeface="Times New Roman"/>
                <a:sym typeface="Times New Roman"/>
              </a:rPr>
              <a:t>a legutolsóként említett jelenséget, a </a:t>
            </a:r>
            <a:r>
              <a:rPr lang="hu" sz="2400" b="1" dirty="0">
                <a:latin typeface="Times New Roman"/>
                <a:ea typeface="Times New Roman"/>
                <a:cs typeface="Times New Roman"/>
                <a:sym typeface="Times New Roman"/>
              </a:rPr>
              <a:t>tárgyalkotást, a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hu" sz="2400" b="1" dirty="0">
                <a:latin typeface="Times New Roman"/>
                <a:ea typeface="Times New Roman"/>
                <a:cs typeface="Times New Roman"/>
                <a:sym typeface="Times New Roman"/>
              </a:rPr>
              <a:t>művészi értékkel megformált tárgyi alkotásokat foglalja magába.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 dirty="0"/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hu" sz="3000">
                <a:latin typeface="Times New Roman"/>
                <a:ea typeface="Times New Roman"/>
                <a:cs typeface="Times New Roman"/>
                <a:sym typeface="Times New Roman"/>
              </a:rPr>
              <a:t>A tárgyalkotó népművészet főbb területei: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318125" y="1181375"/>
            <a:ext cx="8229600" cy="4367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 lang="hu" sz="28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hu" sz="2800" dirty="0"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- </a:t>
            </a:r>
            <a:r>
              <a:rPr lang="hu" dirty="0"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hímzés, szövés;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hu" dirty="0"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- fazekasság;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hu" dirty="0"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- famegmunkálás (munkaeszközök, bútorok, használati tárgyak);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hu" dirty="0"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- növényi szálas, rostos anyagokból (vesszőből, szalmából, gyékényből, kukoricacsuhéból) készülő tárgyak; </a:t>
            </a:r>
          </a:p>
          <a:p>
            <a:pPr lvl="0" rtl="0">
              <a:spcBef>
                <a:spcPts val="0"/>
              </a:spcBef>
              <a:buNone/>
            </a:pPr>
            <a:r>
              <a:rPr lang="hu" dirty="0"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- bőrtárgyak készítése.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8229600" cy="4139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hu"/>
              <a:t>									</a:t>
            </a:r>
            <a:r>
              <a:rPr lang="hu" sz="1800" b="1"/>
              <a:t>elemek</a:t>
            </a:r>
          </a:p>
          <a:p>
            <a:pPr marL="0" indent="0" rtl="0">
              <a:spcBef>
                <a:spcPts val="0"/>
              </a:spcBef>
              <a:buNone/>
            </a:pPr>
            <a:r>
              <a:rPr lang="hu"/>
              <a:t>				</a:t>
            </a:r>
            <a:r>
              <a:rPr lang="hu" sz="1800" b="1"/>
              <a:t>tömegkultúra</a:t>
            </a:r>
          </a:p>
          <a:p>
            <a:pPr marL="2743200" indent="457200" rtl="0">
              <a:spcBef>
                <a:spcPts val="0"/>
              </a:spcBef>
              <a:buNone/>
            </a:pPr>
            <a:endParaRPr/>
          </a:p>
          <a:p>
            <a:pPr marL="2743200" indent="457200">
              <a:spcBef>
                <a:spcPts val="0"/>
              </a:spcBef>
              <a:buNone/>
            </a:pPr>
            <a:r>
              <a:rPr lang="hu"/>
              <a:t>Kultúra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hu"/>
              <a:t>A néprajz tárgya</a:t>
            </a:r>
          </a:p>
        </p:txBody>
      </p:sp>
      <p:cxnSp>
        <p:nvCxnSpPr>
          <p:cNvPr id="52" name="Shape 52"/>
          <p:cNvCxnSpPr/>
          <p:nvPr/>
        </p:nvCxnSpPr>
        <p:spPr>
          <a:xfrm flipH="1">
            <a:off x="2725474" y="3378950"/>
            <a:ext cx="1042800" cy="903899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3" name="Shape 53"/>
          <p:cNvCxnSpPr/>
          <p:nvPr/>
        </p:nvCxnSpPr>
        <p:spPr>
          <a:xfrm rot="10800000" flipH="1">
            <a:off x="4936325" y="2489100"/>
            <a:ext cx="903899" cy="806399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4" name="Shape 54"/>
          <p:cNvCxnSpPr/>
          <p:nvPr/>
        </p:nvCxnSpPr>
        <p:spPr>
          <a:xfrm rot="10800000">
            <a:off x="3198199" y="2433424"/>
            <a:ext cx="1154100" cy="639600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5" name="Shape 55"/>
          <p:cNvCxnSpPr/>
          <p:nvPr/>
        </p:nvCxnSpPr>
        <p:spPr>
          <a:xfrm>
            <a:off x="4435725" y="3657050"/>
            <a:ext cx="987300" cy="667499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6" name="Shape 56"/>
          <p:cNvCxnSpPr/>
          <p:nvPr/>
        </p:nvCxnSpPr>
        <p:spPr>
          <a:xfrm rot="-5400000">
            <a:off x="4136775" y="2315275"/>
            <a:ext cx="1320899" cy="166799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7" name="Shape 57"/>
          <p:cNvCxnSpPr/>
          <p:nvPr/>
        </p:nvCxnSpPr>
        <p:spPr>
          <a:xfrm rot="5400000">
            <a:off x="3281574" y="4004774"/>
            <a:ext cx="1251599" cy="444900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8" name="Shape 58"/>
          <p:cNvCxnSpPr/>
          <p:nvPr/>
        </p:nvCxnSpPr>
        <p:spPr>
          <a:xfrm rot="10800000">
            <a:off x="1696324" y="2586449"/>
            <a:ext cx="2169300" cy="528300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9" name="Shape 59"/>
          <p:cNvCxnSpPr/>
          <p:nvPr/>
        </p:nvCxnSpPr>
        <p:spPr>
          <a:xfrm>
            <a:off x="4922400" y="3587525"/>
            <a:ext cx="1779899" cy="375300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60" name="Shape 60"/>
          <p:cNvCxnSpPr/>
          <p:nvPr/>
        </p:nvCxnSpPr>
        <p:spPr>
          <a:xfrm rot="10800000" flipH="1">
            <a:off x="5047550" y="2628150"/>
            <a:ext cx="1821600" cy="806399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hu"/>
              <a:t>A terepmunka (</a:t>
            </a:r>
            <a:r>
              <a:rPr lang="hu" b="0" i="1"/>
              <a:t>fieldwork</a:t>
            </a:r>
            <a:r>
              <a:rPr lang="hu"/>
              <a:t>)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3994500" cy="4139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hu" b="1">
                <a:solidFill>
                  <a:schemeClr val="accent4"/>
                </a:solidFill>
              </a:rPr>
              <a:t>néprajzi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hu" b="1" u="sng"/>
              <a:t>téma </a:t>
            </a:r>
            <a:r>
              <a:rPr lang="hu"/>
              <a:t>megismerése áll a középpontban (lakodalom, mesemondás, szövés, stb.) 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2"/>
          </p:nvPr>
        </p:nvSpPr>
        <p:spPr>
          <a:xfrm>
            <a:off x="4510623" y="1333500"/>
            <a:ext cx="3994500" cy="4139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hu" b="1">
                <a:solidFill>
                  <a:schemeClr val="accent4"/>
                </a:solidFill>
              </a:rPr>
              <a:t>antropológiai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hu" b="1" u="sng"/>
              <a:t>probléma </a:t>
            </a:r>
            <a:r>
              <a:rPr lang="hu"/>
              <a:t>megválaszolása áll a középpontban  (társadalmi jelenség közösségi megnyilvánulása)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83912" y="590700"/>
            <a:ext cx="5976174" cy="40134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4895899"/>
            <a:ext cx="8229600" cy="577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hu"/>
              <a:t>Néprajzi tájak és csoportok</a:t>
            </a:r>
          </a:p>
        </p:txBody>
      </p:sp>
      <p:pic>
        <p:nvPicPr>
          <p:cNvPr id="74" name="Shape 7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" y="66650"/>
            <a:ext cx="8084450" cy="552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endParaRPr sz="1200" u="sng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hu" sz="2400"/>
              <a:t>A Kárpát-medence nevesebb néprajzi csoportjai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580650" y="1247100"/>
            <a:ext cx="8229600" cy="4139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Az adott tájon vagy néprajzi csoportban élő </a:t>
            </a:r>
            <a:r>
              <a:rPr lang="hu" sz="1800" b="1" dirty="0">
                <a:latin typeface="Times New Roman"/>
                <a:ea typeface="Times New Roman"/>
                <a:cs typeface="Times New Roman"/>
                <a:sym typeface="Times New Roman"/>
              </a:rPr>
              <a:t>emberek jellemző karakterisztikus jegyeinek ábrázolása</a:t>
            </a: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 a népesség egységére utal.</a:t>
            </a:r>
          </a:p>
          <a:p>
            <a:pPr lvl="0" rtl="0">
              <a:lnSpc>
                <a:spcPct val="115000"/>
              </a:lnSpc>
              <a:spcBef>
                <a:spcPts val="30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A magyarság fogalmának tárgyalásakor figyelembe kell vennünk, hogy népünk több kisebb, </a:t>
            </a:r>
            <a:r>
              <a:rPr lang="hu" sz="1800" b="1" dirty="0">
                <a:latin typeface="Times New Roman"/>
                <a:ea typeface="Times New Roman"/>
                <a:cs typeface="Times New Roman"/>
                <a:sym typeface="Times New Roman"/>
              </a:rPr>
              <a:t>önálló jegyekkel bíró kultúrával rendelkező népcsoport </a:t>
            </a: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összessége. Ők adják nemzeti kultúránk egységes képében a számtalan egyéni színt.</a:t>
            </a:r>
          </a:p>
          <a:p>
            <a:pPr lvl="0">
              <a:lnSpc>
                <a:spcPct val="115000"/>
              </a:lnSpc>
              <a:buSzPct val="61111"/>
            </a:pPr>
            <a:endParaRPr lang="hu" sz="18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lnSpc>
                <a:spcPct val="115000"/>
              </a:lnSpc>
              <a:buSzPct val="61111"/>
            </a:pP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Jellegzetes néprajzi tájak, csoportok: </a:t>
            </a:r>
            <a:r>
              <a:rPr lang="hu" sz="2000" dirty="0">
                <a:latin typeface="Times New Roman"/>
                <a:ea typeface="Times New Roman"/>
                <a:cs typeface="Times New Roman"/>
                <a:sym typeface="Times New Roman"/>
              </a:rPr>
              <a:t>Rábaköz, Hetés, Belső-Somogy, Bakonyalja, Kiskunság, Tolna megyei Sárköz, kalocsai Sárköz, Szerémség, Tápió-mente, Garam-mente, Hortobágy, Sárrét, Torockó vidéke, Hunyadi csángók, Tiszahát,  jászok, palócok,  kunok, matyók, székelyek, Kalotaszeg, gyimesi csángók, moldvai csángók.</a:t>
            </a:r>
          </a:p>
          <a:p>
            <a:pPr>
              <a:spcBef>
                <a:spcPts val="0"/>
              </a:spcBef>
              <a:buNone/>
            </a:pPr>
            <a:endParaRPr sz="1800" dirty="0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129308"/>
            <a:ext cx="8229600" cy="434389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hu" sz="1800" b="1" dirty="0">
                <a:latin typeface="Times New Roman"/>
                <a:ea typeface="Times New Roman"/>
                <a:cs typeface="Times New Roman"/>
                <a:sym typeface="Times New Roman"/>
              </a:rPr>
              <a:t>Magyar irodalom</a:t>
            </a: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:  A térkép segítségével könnyen beazonosíthatjuk egy-egy népköltészeti alkotás gyűjtési helyét (pl: palóc népmese, vagy székely népballada). Ugyanígy énekórákon is segítségünkre lehet a térkép a tanult népdalok  származási helyének megkeresésében.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hu" sz="1800" b="1" dirty="0">
                <a:latin typeface="Times New Roman"/>
                <a:ea typeface="Times New Roman"/>
                <a:cs typeface="Times New Roman"/>
                <a:sym typeface="Times New Roman"/>
              </a:rPr>
              <a:t>Történelem</a:t>
            </a: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: A térkép vizsgálata során felhívhatjuk a gyerekek figyelmét arra, hogy a kunok keleti szláv elnevezéséből, a </a:t>
            </a:r>
            <a:r>
              <a:rPr lang="hu" sz="1800" i="1" dirty="0">
                <a:latin typeface="Times New Roman"/>
                <a:ea typeface="Times New Roman"/>
                <a:cs typeface="Times New Roman"/>
                <a:sym typeface="Times New Roman"/>
              </a:rPr>
              <a:t>polovec</a:t>
            </a: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 szóból származik a palóc csoportnév. Jól beazonosíthatjuk a mai Kiskunság és Nagykunság területét a kunok IV. Béla által kijelölt önálló szállásterületével a Temes, Maros, Körös folyók, valamint a Duna-Tisza közén, illetve a Mezőföldön. Hungarikumaink megismerése szakkör formájában.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hu" sz="1800" b="1" dirty="0">
                <a:latin typeface="Times New Roman"/>
                <a:ea typeface="Times New Roman"/>
                <a:cs typeface="Times New Roman"/>
                <a:sym typeface="Times New Roman"/>
              </a:rPr>
              <a:t>Rajz</a:t>
            </a: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:   Portrérajzolásnál összehasonlíthatjuk a térképen megjelenő rajzok karaktervonásait, kiemelhetjük a jellemző jegyeket (arcforma, orr, szemek, stb).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hu" sz="1800" b="1" dirty="0">
                <a:latin typeface="Times New Roman"/>
                <a:ea typeface="Times New Roman"/>
                <a:cs typeface="Times New Roman"/>
                <a:sym typeface="Times New Roman"/>
              </a:rPr>
              <a:t>Ének-zene</a:t>
            </a:r>
            <a:r>
              <a:rPr lang="hu" sz="1800" dirty="0">
                <a:latin typeface="Times New Roman"/>
                <a:ea typeface="Times New Roman"/>
                <a:cs typeface="Times New Roman"/>
                <a:sym typeface="Times New Roman"/>
              </a:rPr>
              <a:t>: Népdal tanulás, helyi néptáncok, erdélyi táncházi közeggel való megismerkedés “Határtalanul” pályázat keretében tett út során.</a:t>
            </a:r>
          </a:p>
          <a:p>
            <a:pPr>
              <a:spcBef>
                <a:spcPts val="0"/>
              </a:spcBef>
              <a:buNone/>
            </a:pPr>
            <a:endParaRPr sz="1800" dirty="0"/>
          </a:p>
        </p:txBody>
      </p:sp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228865"/>
            <a:ext cx="8229600" cy="756428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hu" dirty="0"/>
              <a:t>A néprajzi tájak a tantárgyakban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193024" y="0"/>
            <a:ext cx="8950975" cy="1279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hu" sz="2800" dirty="0"/>
              <a:t>Gyűjtemény gyarapítási forma-nyomtatványok: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571225"/>
            <a:ext cx="8229600" cy="3721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hu" sz="1600" b="1" dirty="0"/>
              <a:t> ajándékozási szerződés minta</a:t>
            </a: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hu" sz="1600" b="1" dirty="0"/>
              <a:t> átvételi elismervény. </a:t>
            </a: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hu" sz="1600" b="1" dirty="0"/>
              <a:t>néprajzi karton mintája. </a:t>
            </a:r>
            <a:r>
              <a:rPr lang="hu" sz="1600" dirty="0"/>
              <a:t>A hagyományos formula. A digitális rendszerben már jóval több adatot lehet megadni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lang="hu" sz="1600" dirty="0"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hu" sz="1600" dirty="0"/>
              <a:t>Az </a:t>
            </a:r>
            <a:r>
              <a:rPr lang="hu" sz="1600" b="1" dirty="0"/>
              <a:t>1997.évi CXL. törvény</a:t>
            </a:r>
            <a:r>
              <a:rPr lang="hu" sz="1600" dirty="0"/>
              <a:t> </a:t>
            </a:r>
            <a:r>
              <a:rPr lang="hu" sz="1600" b="1" dirty="0"/>
              <a:t>a muzeális intézményekről, a nyilvános könyvtári ellátásról és a közművelődésről</a:t>
            </a:r>
            <a:r>
              <a:rPr lang="hu" sz="1600" b="1" baseline="30000" dirty="0"/>
              <a:t> </a:t>
            </a:r>
            <a:r>
              <a:rPr lang="hu" sz="1600" dirty="0"/>
              <a:t>határozza meg a múzeumok és levéltárak nyilvántartási rendszerét és írja le pontosan, hogy milyen adatokat hogyan kell kitölteni a gyarapodási és a szakleltárkönyvben, amit a Nemzeti Múzeum ad ki bejegyzett múzeumok részére.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hu" sz="1600" dirty="0"/>
              <a:t>A műtárgyak </a:t>
            </a:r>
            <a:r>
              <a:rPr lang="hu" sz="1600" b="1" dirty="0"/>
              <a:t>állományvédelméről </a:t>
            </a:r>
            <a:r>
              <a:rPr lang="hu" sz="1600" dirty="0"/>
              <a:t>a következő honlapról letölthető kiadványokat érdemes átböngészni: </a:t>
            </a:r>
            <a:r>
              <a:rPr lang="hu" sz="1600" u="sng" dirty="0">
                <a:solidFill>
                  <a:srgbClr val="1155CC"/>
                </a:solidFill>
                <a:hlinkClick r:id="rId3"/>
              </a:rPr>
              <a:t>http://www.ethno.hu/a-program/kiadvanyok/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600" u="sng" dirty="0">
              <a:solidFill>
                <a:srgbClr val="1155CC"/>
              </a:solidFill>
              <a:hlinkClick r:id="rId3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600" dirty="0"/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400" dirty="0"/>
          </a:p>
          <a:p>
            <a:pPr>
              <a:spcBef>
                <a:spcPts val="0"/>
              </a:spcBef>
              <a:buNone/>
            </a:pPr>
            <a:endParaRPr sz="1400" dirty="0"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hu" sz="2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NÉPRAJZ, NÉPMŰVÉSZET ÉS A TURISZTIKA KAPCSOLATA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03500" y="1375425"/>
            <a:ext cx="8229600" cy="4139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hu" sz="2400" b="1">
                <a:latin typeface="Times New Roman"/>
                <a:ea typeface="Times New Roman"/>
                <a:cs typeface="Times New Roman"/>
                <a:sym typeface="Times New Roman"/>
              </a:rPr>
              <a:t>A néprajzi (népművészeti) anyag kétfajta értelmezésére kerülhet sor: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hu" sz="2400" b="1">
                <a:latin typeface="Times New Roman"/>
                <a:ea typeface="Times New Roman"/>
                <a:cs typeface="Times New Roman"/>
                <a:sym typeface="Times New Roman"/>
              </a:rPr>
              <a:t>Egyrészt a kereskedelmi szempont,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hu" sz="2400" b="1">
                <a:latin typeface="Times New Roman"/>
                <a:ea typeface="Times New Roman"/>
                <a:cs typeface="Times New Roman"/>
                <a:sym typeface="Times New Roman"/>
              </a:rPr>
              <a:t>másrészt a múzeumok népnevelő tevékenysége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2400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hu" sz="2400" b="1">
                <a:latin typeface="Times New Roman"/>
                <a:ea typeface="Times New Roman"/>
                <a:cs typeface="Times New Roman"/>
                <a:sym typeface="Times New Roman"/>
              </a:rPr>
              <a:t>Ha a népművészet motívumait összegyűjtöttük és gyűjtjük rendszeresen, nap mint nap újratermelődik.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hu" sz="2400" b="1">
                <a:latin typeface="Times New Roman"/>
                <a:ea typeface="Times New Roman"/>
                <a:cs typeface="Times New Roman"/>
                <a:sym typeface="Times New Roman"/>
              </a:rPr>
              <a:t>Problémák merülhetnek fel (elkorcsosulás) a kisiparban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24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2336</Words>
  <Application>Microsoft Office PowerPoint</Application>
  <PresentationFormat>Diavetítés a képernyőre (16:10 oldalarány)</PresentationFormat>
  <Paragraphs>175</Paragraphs>
  <Slides>26</Slides>
  <Notes>26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26</vt:i4>
      </vt:variant>
    </vt:vector>
  </HeadingPairs>
  <TitlesOfParts>
    <vt:vector size="29" baseType="lpstr">
      <vt:lpstr>Arial</vt:lpstr>
      <vt:lpstr>Times New Roman</vt:lpstr>
      <vt:lpstr>swiss</vt:lpstr>
      <vt:lpstr>Néprajzi Módszerek</vt:lpstr>
      <vt:lpstr>Helytörténet vagy néprajz?</vt:lpstr>
      <vt:lpstr>A néprajz tárgya</vt:lpstr>
      <vt:lpstr>A terepmunka (fieldwork)</vt:lpstr>
      <vt:lpstr>PowerPoint-bemutató</vt:lpstr>
      <vt:lpstr> A Kárpát-medence nevesebb néprajzi csoportjai</vt:lpstr>
      <vt:lpstr>A néprajzi tájak a tantárgyakban</vt:lpstr>
      <vt:lpstr>Gyűjtemény gyarapítási forma-nyomtatványok:</vt:lpstr>
      <vt:lpstr>A NÉPRAJZ, NÉPMŰVÉSZET ÉS A TURISZTIKA KAPCSOLATA</vt:lpstr>
      <vt:lpstr>A gyűjtés célja</vt:lpstr>
      <vt:lpstr>… hitelessége?</vt:lpstr>
      <vt:lpstr>Gyűjtési technikák: jegyzetkészítés</vt:lpstr>
      <vt:lpstr>Mit gyűjtsünk?</vt:lpstr>
      <vt:lpstr>Hol gyűjtsünk ?</vt:lpstr>
      <vt:lpstr>Mikor gyűjtsünk?</vt:lpstr>
      <vt:lpstr>Kitől gyűjtsünk?</vt:lpstr>
      <vt:lpstr>Hogyan kutassuk fel a tárgyakat?</vt:lpstr>
      <vt:lpstr>A leltárba vétel</vt:lpstr>
      <vt:lpstr>Megörökítés, ábrázolás</vt:lpstr>
      <vt:lpstr>A néprajz történetisége</vt:lpstr>
      <vt:lpstr>A társadalmi aspektus</vt:lpstr>
      <vt:lpstr>A témának megfelelő módszer</vt:lpstr>
      <vt:lpstr>Népszokások gyűjtése</vt:lpstr>
      <vt:lpstr>Figyeljünk a részletekre, az emberre</vt:lpstr>
      <vt:lpstr>A népművészet szűkebb és tágabb fogalma</vt:lpstr>
      <vt:lpstr>A tárgyalkotó népművészet főbb területei: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Néprajzi Módszerek</dc:title>
  <dc:creator>Zsuzsa</dc:creator>
  <cp:lastModifiedBy>Zsuzsa B.</cp:lastModifiedBy>
  <cp:revision>7</cp:revision>
  <dcterms:modified xsi:type="dcterms:W3CDTF">2020-12-04T14:07:01Z</dcterms:modified>
</cp:coreProperties>
</file>