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57" r:id="rId6"/>
    <p:sldId id="284" r:id="rId7"/>
    <p:sldId id="267" r:id="rId8"/>
    <p:sldId id="259" r:id="rId9"/>
    <p:sldId id="268" r:id="rId10"/>
    <p:sldId id="260" r:id="rId11"/>
    <p:sldId id="261" r:id="rId12"/>
    <p:sldId id="262" r:id="rId13"/>
    <p:sldId id="263" r:id="rId14"/>
    <p:sldId id="285" r:id="rId15"/>
    <p:sldId id="286" r:id="rId16"/>
    <p:sldId id="269" r:id="rId17"/>
    <p:sldId id="287" r:id="rId18"/>
    <p:sldId id="288" r:id="rId19"/>
    <p:sldId id="270" r:id="rId20"/>
    <p:sldId id="277" r:id="rId21"/>
    <p:sldId id="272" r:id="rId22"/>
    <p:sldId id="278" r:id="rId23"/>
    <p:sldId id="289" r:id="rId24"/>
    <p:sldId id="271" r:id="rId25"/>
    <p:sldId id="290" r:id="rId26"/>
    <p:sldId id="281" r:id="rId27"/>
    <p:sldId id="291" r:id="rId28"/>
    <p:sldId id="293" r:id="rId29"/>
    <p:sldId id="292" r:id="rId30"/>
    <p:sldId id="283" r:id="rId3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2CF139B-DED1-44A8-9845-9628A9BE4C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8A36709E-F907-4103-A78B-39DD311B9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BA79474F-B0A2-48B6-8B3A-A6989C63E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C23EF-96B5-4D94-BEA5-123F69E9CE37}" type="datetimeFigureOut">
              <a:rPr lang="hu-HU" smtClean="0"/>
              <a:pPr/>
              <a:t>2018.07.03.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B6AD3047-2BB5-496C-B16F-B22082C1A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D1A5454B-630D-4BC2-81A2-4C4966B29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F33F-D172-417D-9379-E8394E3EDAE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75937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36F84F1-5D1B-4F02-8442-E049BE3C2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4578F43F-086B-400A-AD61-C04B10A40D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F07A9209-773F-49F3-B28C-6C87FBF4C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C23EF-96B5-4D94-BEA5-123F69E9CE37}" type="datetimeFigureOut">
              <a:rPr lang="hu-HU" smtClean="0"/>
              <a:pPr/>
              <a:t>2018.07.03.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0832FB68-FA15-4B64-8FA0-70761C9D5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7986844A-C685-4F72-ACA7-D1010179E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F33F-D172-417D-9379-E8394E3EDAE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43653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xmlns="" id="{C690AB4C-4C73-4AFD-8BAB-682058FD54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42D08BCE-E1FC-409A-A5B3-5B554EC099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B787D101-6EA2-402A-9426-5A9138CB8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C23EF-96B5-4D94-BEA5-123F69E9CE37}" type="datetimeFigureOut">
              <a:rPr lang="hu-HU" smtClean="0"/>
              <a:pPr/>
              <a:t>2018.07.03.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9BC6E6B7-C2F5-4C8A-9695-8DD9F8724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D65CD556-ED1C-45D1-BE2E-B93DAFDB7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F33F-D172-417D-9379-E8394E3EDAE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69776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8EF100B-8C76-4B59-8E74-A61818D31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9F194738-0F05-4F6A-98C8-42A8FE982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E4B86950-8807-4CC2-A56C-60274230F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C23EF-96B5-4D94-BEA5-123F69E9CE37}" type="datetimeFigureOut">
              <a:rPr lang="hu-HU" smtClean="0"/>
              <a:pPr/>
              <a:t>2018.07.03.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3F345CEA-C1D0-43B3-897D-263D2E613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B5BF60AF-5BF8-4E3B-AE80-94FCA87FA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F33F-D172-417D-9379-E8394E3EDAE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34429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36D2B36-4ACF-4458-B4A3-D2B8FE2E2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FC2E9F57-E527-43BA-A304-BC32E8CC1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501038C6-B3B1-4B14-B3ED-AC4F7778C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C23EF-96B5-4D94-BEA5-123F69E9CE37}" type="datetimeFigureOut">
              <a:rPr lang="hu-HU" smtClean="0"/>
              <a:pPr/>
              <a:t>2018.07.03.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6E191949-E532-474E-9B82-665D207C1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F188D784-0E24-42AC-A732-38DB4CBB9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F33F-D172-417D-9379-E8394E3EDAE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561046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4B1C1D75-1138-4BEB-8482-013D7AC6B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14AE58F1-C518-4A80-A7B4-6844FBDF28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D0075673-CD1E-4BC6-AC00-3EA157ECE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6DC196A1-B712-46A0-9D36-0C8CED167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C23EF-96B5-4D94-BEA5-123F69E9CE37}" type="datetimeFigureOut">
              <a:rPr lang="hu-HU" smtClean="0"/>
              <a:pPr/>
              <a:t>2018.07.03.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18BBC0CC-F428-4992-BE24-1A2FAD999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24C7C883-47DD-4976-A42E-D3FD3866A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F33F-D172-417D-9379-E8394E3EDAE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17711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4D6758F0-10DB-44AB-860B-0DD5A57A2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67D67954-682D-4169-A46D-C3D47511B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F1AA978A-8756-40A1-8735-C62D03A031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xmlns="" id="{3E2BC7F0-87C7-4A58-8DA3-BEE3B03083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D72719D3-BD83-47B9-9BB4-19CD8A42A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xmlns="" id="{B0174BEF-BA1C-4D9F-9164-24C714136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C23EF-96B5-4D94-BEA5-123F69E9CE37}" type="datetimeFigureOut">
              <a:rPr lang="hu-HU" smtClean="0"/>
              <a:pPr/>
              <a:t>2018.07.03.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xmlns="" id="{4FC86EDD-1805-4376-ADE9-FD4E1A3CB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xmlns="" id="{1DA8F88A-9F99-4F77-BFF6-F0A114094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F33F-D172-417D-9379-E8394E3EDAE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2849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76E3BD4-4E83-4EE5-B888-7757463ED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xmlns="" id="{FD9C3CB3-6577-446F-90FD-3614B53BB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C23EF-96B5-4D94-BEA5-123F69E9CE37}" type="datetimeFigureOut">
              <a:rPr lang="hu-HU" smtClean="0"/>
              <a:pPr/>
              <a:t>2018.07.03.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63828AD-F179-4F05-BC3C-7693229CA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32D1FC12-B1C3-4255-B53D-CF9CEDCB0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F33F-D172-417D-9379-E8394E3EDAE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08434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xmlns="" id="{19DAA564-9F2E-4486-B7E1-9592A71FB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C23EF-96B5-4D94-BEA5-123F69E9CE37}" type="datetimeFigureOut">
              <a:rPr lang="hu-HU" smtClean="0"/>
              <a:pPr/>
              <a:t>2018.07.03.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xmlns="" id="{6C12976E-356C-4DCA-9319-7DB15D467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8E717883-67D3-4578-8CAA-9271A1E30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F33F-D172-417D-9379-E8394E3EDAE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875850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3E8C4A0-F30C-429A-B68A-4BFE59FE9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6AE2EE09-8136-4E2E-9B86-32BD41FAA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76E59EEB-B815-4763-97FF-13110A44CB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4831850B-7365-4623-B09D-C90F861DD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C23EF-96B5-4D94-BEA5-123F69E9CE37}" type="datetimeFigureOut">
              <a:rPr lang="hu-HU" smtClean="0"/>
              <a:pPr/>
              <a:t>2018.07.03.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96792DA7-92E5-4376-855C-BBBEF0CAB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EA66259D-5CFD-4833-B0EC-DD955DF93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F33F-D172-417D-9379-E8394E3EDAE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244346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CE6D375-0CF4-4DAD-9645-DDC9FB4CB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xmlns="" id="{CC6FD9FA-941D-4B8F-ACA0-62ECFFA3D6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A1072C5D-92D0-4C2E-A152-CAAC943D59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B7AE15F5-B2D3-46BF-932D-263D0AE30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C23EF-96B5-4D94-BEA5-123F69E9CE37}" type="datetimeFigureOut">
              <a:rPr lang="hu-HU" smtClean="0"/>
              <a:pPr/>
              <a:t>2018.07.03.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3AE7E9D7-8932-48D8-ABF6-37348C512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ECA7C69B-2EFD-43CE-B513-1829DB2F7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F33F-D172-417D-9379-E8394E3EDAE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648069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xmlns="" id="{21992957-6E77-4D51-9FCE-7A1C844FF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BE2DAF78-5A05-4314-8193-4DEE49468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D1CB5BB1-1C25-48AB-9541-AF2761DE40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C23EF-96B5-4D94-BEA5-123F69E9CE37}" type="datetimeFigureOut">
              <a:rPr lang="hu-HU" smtClean="0"/>
              <a:pPr/>
              <a:t>2018.07.03.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37C85E56-5E82-45D0-8391-287B29B295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31AAC95C-C143-4842-8668-40495864C1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7F33F-D172-417D-9379-E8394E3EDAE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25201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FE599D6-C669-41AB-A93C-8895F73AB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585" y="1600199"/>
            <a:ext cx="9507415" cy="1909763"/>
          </a:xfrm>
        </p:spPr>
        <p:txBody>
          <a:bodyPr>
            <a:normAutofit fontScale="90000"/>
          </a:bodyPr>
          <a:lstStyle/>
          <a:p>
            <a:r>
              <a:rPr lang="hu-HU" sz="4000" b="1" dirty="0"/>
              <a:t/>
            </a:r>
            <a:br>
              <a:rPr lang="hu-HU" sz="4000" b="1" dirty="0"/>
            </a:br>
            <a:r>
              <a:rPr lang="hu-HU" sz="4000" b="1" dirty="0"/>
              <a:t/>
            </a:r>
            <a:br>
              <a:rPr lang="hu-HU" sz="4000" b="1" dirty="0"/>
            </a:br>
            <a:r>
              <a:rPr lang="hu-HU" sz="4000" b="1" dirty="0"/>
              <a:t/>
            </a:r>
            <a:br>
              <a:rPr lang="hu-HU" sz="4000" b="1" dirty="0"/>
            </a:br>
            <a:r>
              <a:rPr lang="hu-HU" sz="4000" b="1" dirty="0"/>
              <a:t/>
            </a:r>
            <a:br>
              <a:rPr lang="hu-HU" sz="4000" b="1" dirty="0"/>
            </a:br>
            <a:r>
              <a:rPr lang="hu-HU" sz="4000" b="1" dirty="0"/>
              <a:t/>
            </a:r>
            <a:br>
              <a:rPr lang="hu-HU" sz="4000" b="1" dirty="0"/>
            </a:br>
            <a:r>
              <a:rPr lang="hu-HU" sz="4000" b="1" dirty="0"/>
              <a:t/>
            </a:r>
            <a:br>
              <a:rPr lang="hu-HU" sz="4000" b="1" dirty="0"/>
            </a:br>
            <a:r>
              <a:rPr lang="hu-HU" sz="4000" b="1" dirty="0"/>
              <a:t/>
            </a:r>
            <a:br>
              <a:rPr lang="hu-HU" sz="4000" b="1" dirty="0"/>
            </a:br>
            <a:r>
              <a:rPr lang="hu-HU" sz="4000" b="1" dirty="0">
                <a:latin typeface="Arial Black" panose="020B0A04020102020204" pitchFamily="34" charset="0"/>
              </a:rPr>
              <a:t>Az Oltáriszentség (Eucharisztia) tisztelete a magyarországi vallási kultúrában</a:t>
            </a:r>
            <a:br>
              <a:rPr lang="hu-HU" sz="4000" b="1" dirty="0">
                <a:latin typeface="Arial Black" panose="020B0A04020102020204" pitchFamily="34" charset="0"/>
              </a:rPr>
            </a:br>
            <a:r>
              <a:rPr lang="hu-HU" sz="4000" b="1" dirty="0">
                <a:latin typeface="Arial Black" panose="020B0A04020102020204" pitchFamily="34" charset="0"/>
              </a:rPr>
              <a:t/>
            </a:r>
            <a:br>
              <a:rPr lang="hu-HU" sz="4000" b="1" dirty="0">
                <a:latin typeface="Arial Black" panose="020B0A04020102020204" pitchFamily="34" charset="0"/>
              </a:rPr>
            </a:br>
            <a:r>
              <a:rPr lang="hu-HU" sz="4000" b="1" dirty="0">
                <a:latin typeface="Arial Black" panose="020B0A04020102020204" pitchFamily="34" charset="0"/>
              </a:rPr>
              <a:t> </a:t>
            </a:r>
            <a:r>
              <a:rPr lang="hu-HU" sz="3100" b="1" dirty="0">
                <a:latin typeface="Arial Black" panose="020B0A04020102020204" pitchFamily="34" charset="0"/>
              </a:rPr>
              <a:t>Gyűjtési útmutató</a:t>
            </a:r>
            <a:r>
              <a:rPr lang="hu-HU" sz="3100" dirty="0"/>
              <a:t/>
            </a:r>
            <a:br>
              <a:rPr lang="hu-HU" sz="3100" dirty="0"/>
            </a:br>
            <a:endParaRPr lang="hu-HU" sz="3100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E08FF9B5-577A-4C12-A886-8C06D9B871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34508"/>
            <a:ext cx="9144000" cy="1655762"/>
          </a:xfrm>
        </p:spPr>
        <p:txBody>
          <a:bodyPr>
            <a:normAutofit fontScale="62500" lnSpcReduction="20000"/>
          </a:bodyPr>
          <a:lstStyle/>
          <a:p>
            <a:r>
              <a:rPr lang="hu-HU" sz="3800" b="1" dirty="0"/>
              <a:t>Barna Gábor</a:t>
            </a:r>
          </a:p>
          <a:p>
            <a:endParaRPr lang="hu-HU" b="1" dirty="0"/>
          </a:p>
          <a:p>
            <a:r>
              <a:rPr lang="hu-HU" sz="3100" b="1" dirty="0"/>
              <a:t>Tradíció pályázat, 2018</a:t>
            </a:r>
          </a:p>
          <a:p>
            <a:endParaRPr lang="hu-HU" sz="3100" b="1"/>
          </a:p>
          <a:p>
            <a:r>
              <a:rPr lang="hu-HU" sz="3100" b="1"/>
              <a:t>Szántód</a:t>
            </a:r>
            <a:r>
              <a:rPr lang="hu-HU" sz="3100" b="1" dirty="0"/>
              <a:t>, 2018. június 16.</a:t>
            </a:r>
          </a:p>
        </p:txBody>
      </p:sp>
    </p:spTree>
    <p:extLst>
      <p:ext uri="{BB962C8B-B14F-4D97-AF65-F5344CB8AC3E}">
        <p14:creationId xmlns:p14="http://schemas.microsoft.com/office/powerpoint/2010/main" xmlns="" val="2377602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3A8C135-AF4A-4103-900F-473F50400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Úrasztala, megterített úrasztala</a:t>
            </a:r>
          </a:p>
        </p:txBody>
      </p:sp>
      <p:pic>
        <p:nvPicPr>
          <p:cNvPr id="4" name="Kép 3" descr="A képen beltéri, padló, fal, szoba látható&#10;&#10;A leírás teljesen megbízható">
            <a:extLst>
              <a:ext uri="{FF2B5EF4-FFF2-40B4-BE49-F238E27FC236}">
                <a16:creationId xmlns:a16="http://schemas.microsoft.com/office/drawing/2014/main" xmlns="" id="{A408D99D-C513-4954-A0ED-D74BC63375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1920875"/>
            <a:ext cx="6096000" cy="4572000"/>
          </a:xfrm>
          <a:prstGeom prst="rect">
            <a:avLst/>
          </a:prstGeom>
        </p:spPr>
      </p:pic>
      <p:pic>
        <p:nvPicPr>
          <p:cNvPr id="6" name="Kép 5" descr="A képen padló, beltéri, asztal, bútor látható&#10;&#10;A leírás teljesen megbízható">
            <a:extLst>
              <a:ext uri="{FF2B5EF4-FFF2-40B4-BE49-F238E27FC236}">
                <a16:creationId xmlns:a16="http://schemas.microsoft.com/office/drawing/2014/main" xmlns="" id="{68879D41-FF2F-4149-A29D-E54E59ED73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021" y="3149600"/>
            <a:ext cx="4455153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1625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8558C0E-DD0A-48BF-84F8-D23D39E3D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Úrvacsora osztás</a:t>
            </a:r>
          </a:p>
        </p:txBody>
      </p:sp>
      <p:pic>
        <p:nvPicPr>
          <p:cNvPr id="4" name="Kép 3" descr="A képen személy, beltéri, állás, fal látható&#10;&#10;A leírás teljesen megbízható">
            <a:extLst>
              <a:ext uri="{FF2B5EF4-FFF2-40B4-BE49-F238E27FC236}">
                <a16:creationId xmlns:a16="http://schemas.microsoft.com/office/drawing/2014/main" xmlns="" id="{41D9B90B-6B12-49C1-A4D0-B18933F66D5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2708274"/>
            <a:ext cx="5046135" cy="3784601"/>
          </a:xfrm>
          <a:prstGeom prst="rect">
            <a:avLst/>
          </a:prstGeom>
        </p:spPr>
      </p:pic>
      <p:pic>
        <p:nvPicPr>
          <p:cNvPr id="6" name="Kép 5" descr="A képen személy, beltéri, fal, csoport látható&#10;&#10;A leírás teljesen megbízható">
            <a:extLst>
              <a:ext uri="{FF2B5EF4-FFF2-40B4-BE49-F238E27FC236}">
                <a16:creationId xmlns:a16="http://schemas.microsoft.com/office/drawing/2014/main" xmlns="" id="{F778B2FD-9589-44C7-BE2D-00F4C2FF43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8532" y="2478087"/>
            <a:ext cx="5353050" cy="401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0910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E1FEDCA-EBA9-4C2F-B5EB-361F6AF0C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 descr="A képen bútor látható&#10;&#10;A leírás nagyon megbízható">
            <a:extLst>
              <a:ext uri="{FF2B5EF4-FFF2-40B4-BE49-F238E27FC236}">
                <a16:creationId xmlns:a16="http://schemas.microsoft.com/office/drawing/2014/main" xmlns="" id="{5F4DA501-BCD0-478F-A1D2-BCC6B9A768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38200" y="2319866"/>
            <a:ext cx="4428066" cy="3882868"/>
          </a:xfrm>
          <a:prstGeom prst="rect">
            <a:avLst/>
          </a:prstGeom>
        </p:spPr>
      </p:pic>
      <p:pic>
        <p:nvPicPr>
          <p:cNvPr id="6" name="Kép 5" descr="A képen ruházat, bútor látható&#10;&#10;A leírás nagyon megbízható">
            <a:extLst>
              <a:ext uri="{FF2B5EF4-FFF2-40B4-BE49-F238E27FC236}">
                <a16:creationId xmlns:a16="http://schemas.microsoft.com/office/drawing/2014/main" xmlns="" id="{41E83607-FEBB-46F1-A5B6-F48A2FAF72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290732" y="2319866"/>
            <a:ext cx="5063067" cy="392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3819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5FEB8599-433F-4D36-82BA-1457BEDE6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 descr="A képen vörös látható&#10;&#10;A leírás nagyon megbízható">
            <a:extLst>
              <a:ext uri="{FF2B5EF4-FFF2-40B4-BE49-F238E27FC236}">
                <a16:creationId xmlns:a16="http://schemas.microsoft.com/office/drawing/2014/main" xmlns="" id="{C486F9D1-150E-4333-9CE5-14284F5E73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965" y="1725406"/>
            <a:ext cx="4962312" cy="4565327"/>
          </a:xfrm>
          <a:prstGeom prst="rect">
            <a:avLst/>
          </a:prstGeom>
        </p:spPr>
      </p:pic>
      <p:pic>
        <p:nvPicPr>
          <p:cNvPr id="6" name="Kép 5" descr="A képen fal, váza, beltéri, ülő látható&#10;&#10;A leírás teljesen megbízható">
            <a:extLst>
              <a:ext uri="{FF2B5EF4-FFF2-40B4-BE49-F238E27FC236}">
                <a16:creationId xmlns:a16="http://schemas.microsoft.com/office/drawing/2014/main" xmlns="" id="{5FD97964-99F7-4509-96AE-25191EC972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3048000"/>
            <a:ext cx="4962312" cy="324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3436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0B913CF-5300-460D-9C81-42A6EE35C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XXXIV. Nemzetközi Eucharisztikus Kongresszus, Budapest, 1938 emléktárgyai</a:t>
            </a:r>
          </a:p>
        </p:txBody>
      </p:sp>
      <p:pic>
        <p:nvPicPr>
          <p:cNvPr id="5" name="Kép 4" descr="A képen ruházat látható&#10;&#10;A leírás nagyon megbízható">
            <a:extLst>
              <a:ext uri="{FF2B5EF4-FFF2-40B4-BE49-F238E27FC236}">
                <a16:creationId xmlns:a16="http://schemas.microsoft.com/office/drawing/2014/main" xmlns="" id="{15840B9C-5543-4AB7-9217-6732F15035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009904"/>
            <a:ext cx="2798445" cy="4664075"/>
          </a:xfrm>
          <a:prstGeom prst="rect">
            <a:avLst/>
          </a:prstGeom>
        </p:spPr>
      </p:pic>
      <p:pic>
        <p:nvPicPr>
          <p:cNvPr id="7" name="Kép 6" descr="A képen érme, objektum látható&#10;&#10;A leírás teljesen megbízható">
            <a:extLst>
              <a:ext uri="{FF2B5EF4-FFF2-40B4-BE49-F238E27FC236}">
                <a16:creationId xmlns:a16="http://schemas.microsoft.com/office/drawing/2014/main" xmlns="" id="{DD5DA6B2-EF7D-4652-A9BA-B4595FD2FB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9127" y="2009904"/>
            <a:ext cx="1573746" cy="1573746"/>
          </a:xfrm>
          <a:prstGeom prst="rect">
            <a:avLst/>
          </a:prstGeom>
        </p:spPr>
      </p:pic>
      <p:pic>
        <p:nvPicPr>
          <p:cNvPr id="10" name="Kép 9" descr="A képen könyv, szöveg látható&#10;&#10;A leírás teljesen megbízható">
            <a:extLst>
              <a:ext uri="{FF2B5EF4-FFF2-40B4-BE49-F238E27FC236}">
                <a16:creationId xmlns:a16="http://schemas.microsoft.com/office/drawing/2014/main" xmlns="" id="{4CAF103A-5009-4D11-9D16-8A53BE48EC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555357" y="2537481"/>
            <a:ext cx="2641326" cy="4136498"/>
          </a:xfrm>
          <a:prstGeom prst="rect">
            <a:avLst/>
          </a:prstGeom>
        </p:spPr>
      </p:pic>
      <p:pic>
        <p:nvPicPr>
          <p:cNvPr id="12" name="Kép 11" descr="A képen szöveg látható&#10;&#10;A leírás nagyon megbízható">
            <a:extLst>
              <a:ext uri="{FF2B5EF4-FFF2-40B4-BE49-F238E27FC236}">
                <a16:creationId xmlns:a16="http://schemas.microsoft.com/office/drawing/2014/main" xmlns="" id="{74F3066B-8DF3-4136-8D9F-CB425EB96B0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5850" y="3816479"/>
            <a:ext cx="24003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8233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0C04B5C-F978-41A0-8A68-C9BDFB208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Emléktárgyak, 1938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9F363AF0-4771-4D9C-BFD6-B3224243B4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933" y="3287965"/>
            <a:ext cx="6016528" cy="3204910"/>
          </a:xfrm>
          <a:prstGeom prst="rect">
            <a:avLst/>
          </a:prstGeom>
        </p:spPr>
      </p:pic>
      <p:pic>
        <p:nvPicPr>
          <p:cNvPr id="6" name="Kép 5" descr="A képen fénykép, beltéri, fal, festés látható&#10;&#10;A leírás teljesen megbízható">
            <a:extLst>
              <a:ext uri="{FF2B5EF4-FFF2-40B4-BE49-F238E27FC236}">
                <a16:creationId xmlns:a16="http://schemas.microsoft.com/office/drawing/2014/main" xmlns="" id="{EF3E3130-CECB-46F2-97E2-21D23C2B72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2595" y="566912"/>
            <a:ext cx="4444472" cy="59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8009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A831A52-4AFC-4BD6-BFD7-665783EB0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 descr="A képen szöveg, könyv látható&#10;&#10;A leírás nagyon megbízható">
            <a:extLst>
              <a:ext uri="{FF2B5EF4-FFF2-40B4-BE49-F238E27FC236}">
                <a16:creationId xmlns:a16="http://schemas.microsoft.com/office/drawing/2014/main" xmlns="" id="{E85482B4-ADFA-477F-8E68-20F3B9074D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060974" y="1676399"/>
            <a:ext cx="3244596" cy="481647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xmlns="" id="{6850CF45-4E32-48FA-BB69-3E0B031DA8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098101" y="1540931"/>
            <a:ext cx="3304566" cy="495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2129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E93A006-ED58-4ADD-B20E-39906D260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Énekek az Oltáriszentségről</a:t>
            </a:r>
          </a:p>
        </p:txBody>
      </p:sp>
      <p:pic>
        <p:nvPicPr>
          <p:cNvPr id="4" name="Kép 3" descr="A képen antenna, objektum látható&#10;&#10;A leírás nagyon megbízható">
            <a:extLst>
              <a:ext uri="{FF2B5EF4-FFF2-40B4-BE49-F238E27FC236}">
                <a16:creationId xmlns:a16="http://schemas.microsoft.com/office/drawing/2014/main" xmlns="" id="{2B3D9345-FEAF-4728-BB6A-99101457EE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2618" y="4890259"/>
            <a:ext cx="6908451" cy="1602616"/>
          </a:xfrm>
          <a:prstGeom prst="rect">
            <a:avLst/>
          </a:prstGeom>
        </p:spPr>
      </p:pic>
      <p:pic>
        <p:nvPicPr>
          <p:cNvPr id="6" name="Kép 5" descr="A képen nyugta látható&#10;&#10;A leírás teljesen megbízható">
            <a:extLst>
              <a:ext uri="{FF2B5EF4-FFF2-40B4-BE49-F238E27FC236}">
                <a16:creationId xmlns:a16="http://schemas.microsoft.com/office/drawing/2014/main" xmlns="" id="{877D5B6C-F912-4873-BC51-931D8D8C77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398" y="1690688"/>
            <a:ext cx="4555870" cy="369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7803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995B86C-28E9-4B9A-8693-4FDA1647B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Úrnapi ének, Kunszentmárton, Mesterszállás, 1937</a:t>
            </a:r>
          </a:p>
        </p:txBody>
      </p:sp>
      <p:pic>
        <p:nvPicPr>
          <p:cNvPr id="4" name="Kép 3" descr="A képen szöveg, rajztábla látható&#10;&#10;A leírás teljesen megbízható">
            <a:extLst>
              <a:ext uri="{FF2B5EF4-FFF2-40B4-BE49-F238E27FC236}">
                <a16:creationId xmlns:a16="http://schemas.microsoft.com/office/drawing/2014/main" xmlns="" id="{19557C6F-4BCA-42DD-9413-45ABBF0A60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607733" y="1385888"/>
            <a:ext cx="8212667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4927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84A2272-0044-44F1-9973-1128CC157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 descr="A képen személy, beltéri, épület, asztal látható&#10;&#10;A leírás teljesen megbízható">
            <a:extLst>
              <a:ext uri="{FF2B5EF4-FFF2-40B4-BE49-F238E27FC236}">
                <a16:creationId xmlns:a16="http://schemas.microsoft.com/office/drawing/2014/main" xmlns="" id="{A46AC568-9316-4785-AA68-2EBF826C09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3725" y="3428999"/>
            <a:ext cx="4590075" cy="3063875"/>
          </a:xfrm>
          <a:prstGeom prst="rect">
            <a:avLst/>
          </a:prstGeom>
        </p:spPr>
      </p:pic>
      <p:pic>
        <p:nvPicPr>
          <p:cNvPr id="6" name="Kép 5" descr="A képen asztal, objektum, beltéri, gyertya látható&#10;&#10;A leírás teljesen megbízható">
            <a:extLst>
              <a:ext uri="{FF2B5EF4-FFF2-40B4-BE49-F238E27FC236}">
                <a16:creationId xmlns:a16="http://schemas.microsoft.com/office/drawing/2014/main" xmlns="" id="{53629D8B-B640-4442-8932-A252A89029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625" y="1019702"/>
            <a:ext cx="3683509" cy="2453217"/>
          </a:xfrm>
          <a:prstGeom prst="rect">
            <a:avLst/>
          </a:prstGeom>
        </p:spPr>
      </p:pic>
      <p:pic>
        <p:nvPicPr>
          <p:cNvPr id="8" name="Kép 7" descr="A képen beltéri, fal, padló, személy látható&#10;&#10;A leírás teljesen megbízható">
            <a:extLst>
              <a:ext uri="{FF2B5EF4-FFF2-40B4-BE49-F238E27FC236}">
                <a16:creationId xmlns:a16="http://schemas.microsoft.com/office/drawing/2014/main" xmlns="" id="{CC0689CF-E6CC-42C7-A25F-71DFCB21E6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378" y="3635373"/>
            <a:ext cx="3810001" cy="285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3642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 képen szöveg látható&#10;&#10;A leírás teljesen megbízható">
            <a:extLst>
              <a:ext uri="{FF2B5EF4-FFF2-40B4-BE49-F238E27FC236}">
                <a16:creationId xmlns:a16="http://schemas.microsoft.com/office/drawing/2014/main" xmlns="" id="{45ABBA27-ED2E-4188-94C6-621CC22677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947334" y="719667"/>
            <a:ext cx="8534400" cy="576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5359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 képen szöveg, könyv látható&#10;&#10;A leírás nagyon megbízható">
            <a:extLst>
              <a:ext uri="{FF2B5EF4-FFF2-40B4-BE49-F238E27FC236}">
                <a16:creationId xmlns:a16="http://schemas.microsoft.com/office/drawing/2014/main" xmlns="" id="{A60EAAD3-A49E-44D3-9739-9F2FB4C6C5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492" y="742748"/>
            <a:ext cx="2508504" cy="2127504"/>
          </a:xfrm>
          <a:prstGeom prst="rect">
            <a:avLst/>
          </a:prstGeom>
        </p:spPr>
      </p:pic>
      <p:pic>
        <p:nvPicPr>
          <p:cNvPr id="3" name="Kép 2" descr="A képen szöveg, könyv, vázlat látható&#10;&#10;A leírás teljesen megbízható">
            <a:extLst>
              <a:ext uri="{FF2B5EF4-FFF2-40B4-BE49-F238E27FC236}">
                <a16:creationId xmlns:a16="http://schemas.microsoft.com/office/drawing/2014/main" xmlns="" id="{9FE224A2-C119-4911-8AAE-57F44F78BC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7145" y="3396437"/>
            <a:ext cx="2538984" cy="2505456"/>
          </a:xfrm>
          <a:prstGeom prst="rect">
            <a:avLst/>
          </a:prstGeom>
        </p:spPr>
      </p:pic>
      <p:pic>
        <p:nvPicPr>
          <p:cNvPr id="5" name="Kép 4" descr="A képen asztal, ülő, beltéri látható&#10;&#10;A leírás teljesen megbízható">
            <a:extLst>
              <a:ext uri="{FF2B5EF4-FFF2-40B4-BE49-F238E27FC236}">
                <a16:creationId xmlns:a16="http://schemas.microsoft.com/office/drawing/2014/main" xmlns="" id="{78E5869E-FA84-4CA6-BD92-7273135D9E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5883" y="797612"/>
            <a:ext cx="2569464" cy="2185416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xmlns="" id="{5F78B493-665C-4300-B398-8800092FC7F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5950" y="3820109"/>
            <a:ext cx="2569464" cy="2081784"/>
          </a:xfrm>
          <a:prstGeom prst="rect">
            <a:avLst/>
          </a:prstGeom>
        </p:spPr>
      </p:pic>
      <p:pic>
        <p:nvPicPr>
          <p:cNvPr id="9" name="Kép 8" descr="A képen szöveg látható&#10;&#10;A leírás nagyon megbízható">
            <a:extLst>
              <a:ext uri="{FF2B5EF4-FFF2-40B4-BE49-F238E27FC236}">
                <a16:creationId xmlns:a16="http://schemas.microsoft.com/office/drawing/2014/main" xmlns="" id="{4A4F5359-F4E5-43AE-AD5D-CF298272E01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5235" y="910388"/>
            <a:ext cx="2493264" cy="1959864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xmlns="" id="{6F1603A2-DEBF-476C-918A-4D8E42EA97C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5235" y="3987749"/>
            <a:ext cx="2447544" cy="191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837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EF6A0F9-A052-463D-9210-404433162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 descr="A képen kandeláber, objektum, égbolt, kültéri látható&#10;&#10;A leírás teljesen megbízható">
            <a:extLst>
              <a:ext uri="{FF2B5EF4-FFF2-40B4-BE49-F238E27FC236}">
                <a16:creationId xmlns:a16="http://schemas.microsoft.com/office/drawing/2014/main" xmlns="" id="{932C8FCA-E50F-467B-83E1-932F8ABACC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487" y="3048000"/>
            <a:ext cx="4217409" cy="3444875"/>
          </a:xfrm>
          <a:prstGeom prst="rect">
            <a:avLst/>
          </a:prstGeom>
        </p:spPr>
      </p:pic>
      <p:pic>
        <p:nvPicPr>
          <p:cNvPr id="6" name="Kép 5" descr="A képen asztal, fa látható&#10;&#10;A leírás nagyon megbízható">
            <a:extLst>
              <a:ext uri="{FF2B5EF4-FFF2-40B4-BE49-F238E27FC236}">
                <a16:creationId xmlns:a16="http://schemas.microsoft.com/office/drawing/2014/main" xmlns="" id="{FDA512CE-841F-447F-A866-82B1FED864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628"/>
          <a:stretch/>
        </p:blipFill>
        <p:spPr>
          <a:xfrm>
            <a:off x="9113314" y="1303867"/>
            <a:ext cx="2638417" cy="5189008"/>
          </a:xfrm>
          <a:prstGeom prst="rect">
            <a:avLst/>
          </a:prstGeom>
        </p:spPr>
      </p:pic>
      <p:pic>
        <p:nvPicPr>
          <p:cNvPr id="8" name="Kép 7" descr="A képen bútor látható&#10;&#10;A leírás nagyon megbízható">
            <a:extLst>
              <a:ext uri="{FF2B5EF4-FFF2-40B4-BE49-F238E27FC236}">
                <a16:creationId xmlns:a16="http://schemas.microsoft.com/office/drawing/2014/main" xmlns="" id="{CFDD4148-39F9-4DD0-A8F9-829B768FCB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1168" y="3048000"/>
            <a:ext cx="3223231" cy="344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1577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szöveg, térkép látható&#10;&#10;A leírás teljesen megbízható">
            <a:extLst>
              <a:ext uri="{FF2B5EF4-FFF2-40B4-BE49-F238E27FC236}">
                <a16:creationId xmlns:a16="http://schemas.microsoft.com/office/drawing/2014/main" xmlns="" id="{0BC904EE-C6BC-49E5-817F-F49C7D8A24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314" y="279400"/>
            <a:ext cx="4253938" cy="6299200"/>
          </a:xfrm>
          <a:prstGeom prst="rect">
            <a:avLst/>
          </a:prstGeom>
        </p:spPr>
      </p:pic>
      <p:pic>
        <p:nvPicPr>
          <p:cNvPr id="5" name="Kép 4" descr="A képen szöveg látható&#10;&#10;A leírás nagyon megbízható">
            <a:extLst>
              <a:ext uri="{FF2B5EF4-FFF2-40B4-BE49-F238E27FC236}">
                <a16:creationId xmlns:a16="http://schemas.microsoft.com/office/drawing/2014/main" xmlns="" id="{35A20F6F-99A8-4BB6-84E4-50A0344672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9598" y="3412660"/>
            <a:ext cx="4379637" cy="3165940"/>
          </a:xfrm>
          <a:prstGeom prst="rect">
            <a:avLst/>
          </a:prstGeom>
        </p:spPr>
      </p:pic>
      <p:pic>
        <p:nvPicPr>
          <p:cNvPr id="7" name="Kép 6" descr="A képen szöveg, könyv, vázlat látható&#10;&#10;A leírás teljesen megbízható">
            <a:extLst>
              <a:ext uri="{FF2B5EF4-FFF2-40B4-BE49-F238E27FC236}">
                <a16:creationId xmlns:a16="http://schemas.microsoft.com/office/drawing/2014/main" xmlns="" id="{B052FBC8-8AF0-401E-834A-327B54F275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9598" y="313944"/>
            <a:ext cx="4099280" cy="309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3322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 képen vázlat látható&#10;&#10;A leírás nagyon megbízható">
            <a:extLst>
              <a:ext uri="{FF2B5EF4-FFF2-40B4-BE49-F238E27FC236}">
                <a16:creationId xmlns:a16="http://schemas.microsoft.com/office/drawing/2014/main" xmlns="" id="{92993189-060F-4A57-A73C-60F07B242F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0981" y="683491"/>
            <a:ext cx="3874729" cy="5884110"/>
          </a:xfrm>
          <a:prstGeom prst="rect">
            <a:avLst/>
          </a:prstGeom>
        </p:spPr>
      </p:pic>
      <p:pic>
        <p:nvPicPr>
          <p:cNvPr id="3" name="Kép 2" descr="A képen szöveg, térkép látható&#10;&#10;A leírás teljesen megbízható">
            <a:extLst>
              <a:ext uri="{FF2B5EF4-FFF2-40B4-BE49-F238E27FC236}">
                <a16:creationId xmlns:a16="http://schemas.microsoft.com/office/drawing/2014/main" xmlns="" id="{335F576D-2EB8-4EBD-AE00-DB015D9312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8490" y="365125"/>
            <a:ext cx="4084376" cy="620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64574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083FE3F-9BC9-4742-9280-F2458013D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Kép 6" descr="A képen beltéri, épület látható&#10;&#10;A leírás teljesen megbízható">
            <a:extLst>
              <a:ext uri="{FF2B5EF4-FFF2-40B4-BE49-F238E27FC236}">
                <a16:creationId xmlns:a16="http://schemas.microsoft.com/office/drawing/2014/main" xmlns="" id="{C21C2C78-52DF-4BA2-8179-99B834F12E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361" y="1901298"/>
            <a:ext cx="5155456" cy="4591577"/>
          </a:xfrm>
          <a:prstGeom prst="rect">
            <a:avLst/>
          </a:prstGeom>
        </p:spPr>
      </p:pic>
      <p:pic>
        <p:nvPicPr>
          <p:cNvPr id="9" name="Kép 8" descr="A képen épület, kültéri látható&#10;&#10;A leírás teljesen megbízható">
            <a:extLst>
              <a:ext uri="{FF2B5EF4-FFF2-40B4-BE49-F238E27FC236}">
                <a16:creationId xmlns:a16="http://schemas.microsoft.com/office/drawing/2014/main" xmlns="" id="{0778C1ED-BBA1-4894-B134-904317022A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4033" y="3000375"/>
            <a:ext cx="34925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7286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 képen szöveg látható&#10;&#10;A leírás teljesen megbízható">
            <a:extLst>
              <a:ext uri="{FF2B5EF4-FFF2-40B4-BE49-F238E27FC236}">
                <a16:creationId xmlns:a16="http://schemas.microsoft.com/office/drawing/2014/main" xmlns="" id="{BB41210B-7327-44B6-9B63-15793EA43A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65125"/>
            <a:ext cx="4649258" cy="623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0348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9923EBF-4CC3-4C59-B5CB-2C5A933E9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					Úrnapja, Budakeszi, 2018</a:t>
            </a:r>
          </a:p>
        </p:txBody>
      </p:sp>
      <p:pic>
        <p:nvPicPr>
          <p:cNvPr id="4" name="Kép 3" descr="A képen fű, személy, sport, kültéri látható&#10;&#10;A leírás teljesen megbízható">
            <a:extLst>
              <a:ext uri="{FF2B5EF4-FFF2-40B4-BE49-F238E27FC236}">
                <a16:creationId xmlns:a16="http://schemas.microsoft.com/office/drawing/2014/main" xmlns="" id="{2C5BFEFA-7F4A-4020-A1E3-55554DED47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442912"/>
            <a:ext cx="4572000" cy="5972175"/>
          </a:xfrm>
          <a:prstGeom prst="rect">
            <a:avLst/>
          </a:prstGeom>
        </p:spPr>
      </p:pic>
      <p:pic>
        <p:nvPicPr>
          <p:cNvPr id="6" name="Kép 5" descr="A képen torta, születésnap, asztal látható&#10;&#10;A leírás teljesen megbízható">
            <a:extLst>
              <a:ext uri="{FF2B5EF4-FFF2-40B4-BE49-F238E27FC236}">
                <a16:creationId xmlns:a16="http://schemas.microsoft.com/office/drawing/2014/main" xmlns="" id="{46DA129B-E710-4354-BABC-5289D696AC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3586162"/>
            <a:ext cx="457200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03993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6B5D839-E3B8-463A-8D87-682DB4BA5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Úrnapi sátor: Csömör, Budaőrs</a:t>
            </a:r>
          </a:p>
        </p:txBody>
      </p:sp>
      <p:pic>
        <p:nvPicPr>
          <p:cNvPr id="4" name="Kép 3" descr="A képen kültéri, fa, égbolt, személy látható&#10;&#10;A leírás teljesen megbízható">
            <a:extLst>
              <a:ext uri="{FF2B5EF4-FFF2-40B4-BE49-F238E27FC236}">
                <a16:creationId xmlns:a16="http://schemas.microsoft.com/office/drawing/2014/main" xmlns="" id="{6A814F50-B5B1-4847-BC7C-613B6FFA35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805" y="1920875"/>
            <a:ext cx="6472052" cy="4572000"/>
          </a:xfrm>
          <a:prstGeom prst="rect">
            <a:avLst/>
          </a:prstGeom>
        </p:spPr>
      </p:pic>
      <p:pic>
        <p:nvPicPr>
          <p:cNvPr id="6" name="Kép 5" descr="A képen fa, szőnyeg, bútor, kültéri látható&#10;&#10;A leírás teljesen megbízható">
            <a:extLst>
              <a:ext uri="{FF2B5EF4-FFF2-40B4-BE49-F238E27FC236}">
                <a16:creationId xmlns:a16="http://schemas.microsoft.com/office/drawing/2014/main" xmlns="" id="{5910E38B-DC8E-4061-8B93-AC10077011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2566" y="1237896"/>
            <a:ext cx="3941234" cy="525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1139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xmlns="" id="{3C5C04EF-E861-48A9-A19F-A5195DEDDF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132" y="2675467"/>
            <a:ext cx="5328355" cy="3996266"/>
          </a:xfrm>
          <a:prstGeom prst="rect">
            <a:avLst/>
          </a:prstGeom>
        </p:spPr>
      </p:pic>
      <p:pic>
        <p:nvPicPr>
          <p:cNvPr id="5" name="Kép 4" descr="A képen szöveg látható&#10;&#10;A leírás teljesen megbízható">
            <a:extLst>
              <a:ext uri="{FF2B5EF4-FFF2-40B4-BE49-F238E27FC236}">
                <a16:creationId xmlns:a16="http://schemas.microsoft.com/office/drawing/2014/main" xmlns="" id="{4359863E-8625-48C1-884A-7366187272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0713" y="372534"/>
            <a:ext cx="6141155" cy="460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10319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szöveg, térkép látható&#10;&#10;A leírás teljesen megbízható">
            <a:extLst>
              <a:ext uri="{FF2B5EF4-FFF2-40B4-BE49-F238E27FC236}">
                <a16:creationId xmlns:a16="http://schemas.microsoft.com/office/drawing/2014/main" xmlns="" id="{A198C4AD-E255-4F9D-A6F5-631B33DB7F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2800" y="234949"/>
            <a:ext cx="858520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9424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Képtalálat a következőre: „eucharisztikus szimbólumok”">
            <a:extLst>
              <a:ext uri="{FF2B5EF4-FFF2-40B4-BE49-F238E27FC236}">
                <a16:creationId xmlns:a16="http://schemas.microsoft.com/office/drawing/2014/main" xmlns="" id="{55949E1D-C720-4AE1-AB6B-221D8A5B084A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2400" y="508000"/>
            <a:ext cx="9245599" cy="6112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670234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0CD4F16F-EF40-418C-970A-030B47E62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Források és kutatási technikák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A5F84C4-8E08-48B5-A6B3-E147572BB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tárgyak, </a:t>
            </a:r>
          </a:p>
          <a:p>
            <a:r>
              <a:rPr lang="hu-HU" dirty="0"/>
              <a:t>levél- és irattári dokumentumok, </a:t>
            </a:r>
          </a:p>
          <a:p>
            <a:r>
              <a:rPr lang="hu-HU" dirty="0"/>
              <a:t>sajtótermékek, </a:t>
            </a:r>
          </a:p>
          <a:p>
            <a:r>
              <a:rPr lang="hu-HU" dirty="0"/>
              <a:t>interjúk, </a:t>
            </a:r>
          </a:p>
          <a:p>
            <a:r>
              <a:rPr lang="hu-HU" dirty="0"/>
              <a:t>visszaemlékezések, </a:t>
            </a:r>
          </a:p>
          <a:p>
            <a:r>
              <a:rPr lang="hu-HU" dirty="0"/>
              <a:t>régi és újabb fényképek, filmfelvételek,</a:t>
            </a:r>
          </a:p>
          <a:p>
            <a:r>
              <a:rPr lang="hu-HU" dirty="0"/>
              <a:t>hangfelvételek, </a:t>
            </a:r>
          </a:p>
          <a:p>
            <a:r>
              <a:rPr lang="hu-HU" dirty="0"/>
              <a:t>résztvevő megfigyelés</a:t>
            </a:r>
          </a:p>
        </p:txBody>
      </p:sp>
    </p:spTree>
    <p:extLst>
      <p:ext uri="{BB962C8B-B14F-4D97-AF65-F5344CB8AC3E}">
        <p14:creationId xmlns:p14="http://schemas.microsoft.com/office/powerpoint/2010/main" xmlns="" val="2330606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szöveg látható&#10;&#10;A leírás teljesen megbízható">
            <a:extLst>
              <a:ext uri="{FF2B5EF4-FFF2-40B4-BE49-F238E27FC236}">
                <a16:creationId xmlns:a16="http://schemas.microsoft.com/office/drawing/2014/main" xmlns="" id="{9CA1E4F0-2BFD-4779-AC39-9DCC40A8C7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8333" y="603250"/>
            <a:ext cx="7535333" cy="56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7838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56290EE8-1AFB-41E3-BA43-D9AE630B5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					A szent jelek: </a:t>
            </a:r>
            <a:br>
              <a:rPr lang="hu-HU" dirty="0"/>
            </a:br>
            <a:r>
              <a:rPr lang="hu-HU" dirty="0"/>
              <a:t>					kenyér és bor</a:t>
            </a:r>
          </a:p>
        </p:txBody>
      </p:sp>
      <p:pic>
        <p:nvPicPr>
          <p:cNvPr id="6" name="Kép 5" descr="A képen asztal, ülő, beltéri látható&#10;&#10;A leírás nagyon megbízható">
            <a:extLst>
              <a:ext uri="{FF2B5EF4-FFF2-40B4-BE49-F238E27FC236}">
                <a16:creationId xmlns:a16="http://schemas.microsoft.com/office/drawing/2014/main" xmlns="" id="{C9E253E9-5468-43D9-B592-015AC076EC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02733" y="365125"/>
            <a:ext cx="4387402" cy="624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8276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09D2ED8C-E4B5-4083-A668-550CABB58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					Elsőáldozók</a:t>
            </a:r>
          </a:p>
        </p:txBody>
      </p:sp>
      <p:pic>
        <p:nvPicPr>
          <p:cNvPr id="4" name="Kép 3" descr="A képen fénykép, modellt állás, személy, fal látható&#10;&#10;A leírás teljesen megbízható">
            <a:extLst>
              <a:ext uri="{FF2B5EF4-FFF2-40B4-BE49-F238E27FC236}">
                <a16:creationId xmlns:a16="http://schemas.microsoft.com/office/drawing/2014/main" xmlns="" id="{DB7E133B-8BA6-4BA2-9F30-EC04D02387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378" y="886059"/>
            <a:ext cx="3905732" cy="2542941"/>
          </a:xfrm>
          <a:prstGeom prst="rect">
            <a:avLst/>
          </a:prstGeom>
        </p:spPr>
      </p:pic>
      <p:pic>
        <p:nvPicPr>
          <p:cNvPr id="6" name="Kép 5" descr="A képen személy, épület, fénykép, modellt állás látható&#10;&#10;A leírás teljesen megbízható">
            <a:extLst>
              <a:ext uri="{FF2B5EF4-FFF2-40B4-BE49-F238E27FC236}">
                <a16:creationId xmlns:a16="http://schemas.microsoft.com/office/drawing/2014/main" xmlns="" id="{BDAE3652-EC7E-48B2-BA04-196500E88E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21554" y="1690688"/>
            <a:ext cx="3108121" cy="2328091"/>
          </a:xfrm>
          <a:prstGeom prst="rect">
            <a:avLst/>
          </a:prstGeom>
        </p:spPr>
      </p:pic>
      <p:pic>
        <p:nvPicPr>
          <p:cNvPr id="8" name="Kép 7" descr="A képen személy, beltéri, fal, padló látható&#10;&#10;A leírás teljesen megbízható">
            <a:extLst>
              <a:ext uri="{FF2B5EF4-FFF2-40B4-BE49-F238E27FC236}">
                <a16:creationId xmlns:a16="http://schemas.microsoft.com/office/drawing/2014/main" xmlns="" id="{427E066A-6BAE-4F00-B5F1-A64AF22C9F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9030" y="3720016"/>
            <a:ext cx="3865080" cy="2898810"/>
          </a:xfrm>
          <a:prstGeom prst="rect">
            <a:avLst/>
          </a:prstGeom>
        </p:spPr>
      </p:pic>
      <p:pic>
        <p:nvPicPr>
          <p:cNvPr id="10" name="Kép 9" descr="A képen személy, fal, beltéri, fénykép látható&#10;&#10;A leírás teljesen megbízható">
            <a:extLst>
              <a:ext uri="{FF2B5EF4-FFF2-40B4-BE49-F238E27FC236}">
                <a16:creationId xmlns:a16="http://schemas.microsoft.com/office/drawing/2014/main" xmlns="" id="{C71AE277-447E-4E45-B7D2-5A902AF3B86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2870" y="4202650"/>
            <a:ext cx="4295423" cy="241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4642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BD6EB831-570E-472F-B79D-957F26C1E9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313" y="3823229"/>
            <a:ext cx="1800225" cy="2543175"/>
          </a:xfrm>
          <a:prstGeom prst="rect">
            <a:avLst/>
          </a:prstGeom>
        </p:spPr>
      </p:pic>
      <p:pic>
        <p:nvPicPr>
          <p:cNvPr id="3" name="Kép 2" descr="A képen lánc látható&#10;&#10;A leírás nagyon megbízható">
            <a:extLst>
              <a:ext uri="{FF2B5EF4-FFF2-40B4-BE49-F238E27FC236}">
                <a16:creationId xmlns:a16="http://schemas.microsoft.com/office/drawing/2014/main" xmlns="" id="{BF42F1E0-E79F-47D1-A857-7D39990092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8317" y="412750"/>
            <a:ext cx="2562225" cy="4381500"/>
          </a:xfrm>
          <a:prstGeom prst="rect">
            <a:avLst/>
          </a:prstGeom>
        </p:spPr>
      </p:pic>
      <p:pic>
        <p:nvPicPr>
          <p:cNvPr id="4" name="Kép 3" descr="A képen szöveg látható&#10;&#10;A leírás nagyon megbízható">
            <a:extLst>
              <a:ext uri="{FF2B5EF4-FFF2-40B4-BE49-F238E27FC236}">
                <a16:creationId xmlns:a16="http://schemas.microsoft.com/office/drawing/2014/main" xmlns="" id="{51307BBB-6C02-405E-9AD6-682854F7FD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977466" y="3013604"/>
            <a:ext cx="2235201" cy="3352800"/>
          </a:xfrm>
          <a:prstGeom prst="rect">
            <a:avLst/>
          </a:prstGeom>
        </p:spPr>
      </p:pic>
      <p:pic>
        <p:nvPicPr>
          <p:cNvPr id="5" name="Kép 4" descr="A képen ruházat látható&#10;&#10;A leírás nagyon megbízható">
            <a:extLst>
              <a:ext uri="{FF2B5EF4-FFF2-40B4-BE49-F238E27FC236}">
                <a16:creationId xmlns:a16="http://schemas.microsoft.com/office/drawing/2014/main" xmlns="" id="{63D82237-1325-4219-8630-0AC3C7002E8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4809" y="603250"/>
            <a:ext cx="2000250" cy="2000250"/>
          </a:xfrm>
          <a:prstGeom prst="rect">
            <a:avLst/>
          </a:prstGeom>
        </p:spPr>
      </p:pic>
      <p:pic>
        <p:nvPicPr>
          <p:cNvPr id="6" name="Kép 5" descr="A képen fénykép, beltéri látható&#10;&#10;A leírás teljesen megbízható">
            <a:extLst>
              <a:ext uri="{FF2B5EF4-FFF2-40B4-BE49-F238E27FC236}">
                <a16:creationId xmlns:a16="http://schemas.microsoft.com/office/drawing/2014/main" xmlns="" id="{A237AA5D-155D-45E9-B080-76F19864F6A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61652" y="365125"/>
            <a:ext cx="2360348" cy="2891426"/>
          </a:xfrm>
          <a:prstGeom prst="rect">
            <a:avLst/>
          </a:prstGeom>
        </p:spPr>
      </p:pic>
      <p:pic>
        <p:nvPicPr>
          <p:cNvPr id="7" name="Kép 6" descr="A képen beltéri látható&#10;&#10;A leírás nagyon megbízható">
            <a:extLst>
              <a:ext uri="{FF2B5EF4-FFF2-40B4-BE49-F238E27FC236}">
                <a16:creationId xmlns:a16="http://schemas.microsoft.com/office/drawing/2014/main" xmlns="" id="{7FCAF7AA-38B3-4604-BBFE-647ED13BED5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01200" y="3747029"/>
            <a:ext cx="17526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5123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6BB6638-1C09-44EF-86CC-28E8ED208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Ostyasütő és ostyavágó vasak, ostyahordás</a:t>
            </a:r>
          </a:p>
        </p:txBody>
      </p:sp>
      <p:pic>
        <p:nvPicPr>
          <p:cNvPr id="4" name="Kép 3" descr="A képen beltéri, személy, fal látható&#10;&#10;A leírás nagyon megbízható">
            <a:extLst>
              <a:ext uri="{FF2B5EF4-FFF2-40B4-BE49-F238E27FC236}">
                <a16:creationId xmlns:a16="http://schemas.microsoft.com/office/drawing/2014/main" xmlns="" id="{B3197C87-AEA3-4850-8AD3-20BCF49FFE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29487" y="2556934"/>
            <a:ext cx="4407364" cy="3296708"/>
          </a:xfrm>
          <a:prstGeom prst="rect">
            <a:avLst/>
          </a:prstGeom>
        </p:spPr>
      </p:pic>
      <p:pic>
        <p:nvPicPr>
          <p:cNvPr id="8" name="Kép 7" descr="A képen fából készült, beltéri, padló, asztal látható&#10;&#10;A leírás teljesen megbízható">
            <a:extLst>
              <a:ext uri="{FF2B5EF4-FFF2-40B4-BE49-F238E27FC236}">
                <a16:creationId xmlns:a16="http://schemas.microsoft.com/office/drawing/2014/main" xmlns="" id="{CB70BA24-B002-4A1A-BE49-038ABBAA1A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939" y="4349750"/>
            <a:ext cx="2857500" cy="2143125"/>
          </a:xfrm>
          <a:prstGeom prst="rect">
            <a:avLst/>
          </a:prstGeom>
        </p:spPr>
      </p:pic>
      <p:pic>
        <p:nvPicPr>
          <p:cNvPr id="10" name="Kép 9" descr="A képen beltéri, fal, ülő, padló látható&#10;&#10;A leírás nagyon megbízható">
            <a:extLst>
              <a:ext uri="{FF2B5EF4-FFF2-40B4-BE49-F238E27FC236}">
                <a16:creationId xmlns:a16="http://schemas.microsoft.com/office/drawing/2014/main" xmlns="" id="{91EBDAA3-DEC3-4EB1-820E-C76E478FDBD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8167" y="2992438"/>
            <a:ext cx="2466975" cy="1847850"/>
          </a:xfrm>
          <a:prstGeom prst="rect">
            <a:avLst/>
          </a:prstGeom>
        </p:spPr>
      </p:pic>
      <p:pic>
        <p:nvPicPr>
          <p:cNvPr id="12" name="Kép 11" descr="A képen fal látható&#10;&#10;A leírás nagyon megbízható">
            <a:extLst>
              <a:ext uri="{FF2B5EF4-FFF2-40B4-BE49-F238E27FC236}">
                <a16:creationId xmlns:a16="http://schemas.microsoft.com/office/drawing/2014/main" xmlns="" id="{93A0D5CE-777C-4831-BACD-F6211344354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939" y="1779588"/>
            <a:ext cx="3234267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8144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05018F4-46EA-4D11-89D0-A738225F8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					   Csók István: Úrvacsora</a:t>
            </a:r>
          </a:p>
        </p:txBody>
      </p:sp>
      <p:pic>
        <p:nvPicPr>
          <p:cNvPr id="4" name="Kép 3" descr="A képen épület, táncos, személyek, személy látható&#10;&#10;A leírás teljesen megbízható">
            <a:extLst>
              <a:ext uri="{FF2B5EF4-FFF2-40B4-BE49-F238E27FC236}">
                <a16:creationId xmlns:a16="http://schemas.microsoft.com/office/drawing/2014/main" xmlns="" id="{54D4F963-ACF4-47BA-BB99-7B7BEF7EC4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541060"/>
            <a:ext cx="4809066" cy="595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1660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84</Words>
  <Application>Microsoft Office PowerPoint</Application>
  <PresentationFormat>Egyéni</PresentationFormat>
  <Paragraphs>27</Paragraphs>
  <Slides>30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1" baseType="lpstr">
      <vt:lpstr>Office-téma</vt:lpstr>
      <vt:lpstr>       Az Oltáriszentség (Eucharisztia) tisztelete a magyarországi vallási kultúrában   Gyűjtési útmutató </vt:lpstr>
      <vt:lpstr>2. dia</vt:lpstr>
      <vt:lpstr>3. dia</vt:lpstr>
      <vt:lpstr>4. dia</vt:lpstr>
      <vt:lpstr>     A szent jelek:       kenyér és bor</vt:lpstr>
      <vt:lpstr>     Elsőáldozók</vt:lpstr>
      <vt:lpstr>7. dia</vt:lpstr>
      <vt:lpstr>Ostyasütő és ostyavágó vasak, ostyahordás</vt:lpstr>
      <vt:lpstr>        Csók István: Úrvacsora</vt:lpstr>
      <vt:lpstr>Úrasztala, megterített úrasztala</vt:lpstr>
      <vt:lpstr>Úrvacsora osztás</vt:lpstr>
      <vt:lpstr>12. dia</vt:lpstr>
      <vt:lpstr>13. dia</vt:lpstr>
      <vt:lpstr>A XXXIV. Nemzetközi Eucharisztikus Kongresszus, Budapest, 1938 emléktárgyai</vt:lpstr>
      <vt:lpstr>Emléktárgyak, 1938</vt:lpstr>
      <vt:lpstr>16. dia</vt:lpstr>
      <vt:lpstr>Énekek az Oltáriszentségről</vt:lpstr>
      <vt:lpstr>Úrnapi ének, Kunszentmárton, Mesterszállás, 1937</vt:lpstr>
      <vt:lpstr>19. dia</vt:lpstr>
      <vt:lpstr>20. dia</vt:lpstr>
      <vt:lpstr>21. dia</vt:lpstr>
      <vt:lpstr>22. dia</vt:lpstr>
      <vt:lpstr>23. dia</vt:lpstr>
      <vt:lpstr>24. dia</vt:lpstr>
      <vt:lpstr>25. dia</vt:lpstr>
      <vt:lpstr>     Úrnapja, Budakeszi, 2018</vt:lpstr>
      <vt:lpstr>Úrnapi sátor: Csömör, Budaőrs</vt:lpstr>
      <vt:lpstr>28. dia</vt:lpstr>
      <vt:lpstr>29. dia</vt:lpstr>
      <vt:lpstr>Források és kutatási technikák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Oltáriszentség (Eucharisztia) tisztelete a magyarországi vallási kultúrában   Gyűjtési útmutató</dc:title>
  <dc:creator>Barna Gábor</dc:creator>
  <cp:lastModifiedBy>István</cp:lastModifiedBy>
  <cp:revision>19</cp:revision>
  <dcterms:created xsi:type="dcterms:W3CDTF">2018-06-15T15:26:24Z</dcterms:created>
  <dcterms:modified xsi:type="dcterms:W3CDTF">2018-07-03T19:50:58Z</dcterms:modified>
</cp:coreProperties>
</file>