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4" r:id="rId9"/>
    <p:sldId id="265" r:id="rId10"/>
    <p:sldId id="260" r:id="rId11"/>
    <p:sldId id="266" r:id="rId12"/>
    <p:sldId id="26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69" d="100"/>
          <a:sy n="69" d="100"/>
        </p:scale>
        <p:origin x="-726" y="-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07490-5699-46BC-B072-9801706277AE}" type="datetimeFigureOut">
              <a:rPr lang="hu-HU" smtClean="0"/>
              <a:pPr/>
              <a:t>2018.07.16.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E5C06-9D97-4B6A-8486-8DB9C847CDF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5920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E5C06-9D97-4B6A-8486-8DB9C847CDF7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4056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9FE3-6AD9-4395-A311-7B19D1AF10F9}" type="datetimeFigureOut">
              <a:rPr lang="hu-HU" smtClean="0"/>
              <a:pPr/>
              <a:t>2018.07.16.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1006-6CFE-4385-B5F0-ECAD259CAC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5329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9FE3-6AD9-4395-A311-7B19D1AF10F9}" type="datetimeFigureOut">
              <a:rPr lang="hu-HU" smtClean="0"/>
              <a:pPr/>
              <a:t>2018.07.16.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1006-6CFE-4385-B5F0-ECAD259CAC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6731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9FE3-6AD9-4395-A311-7B19D1AF10F9}" type="datetimeFigureOut">
              <a:rPr lang="hu-HU" smtClean="0"/>
              <a:pPr/>
              <a:t>2018.07.16.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1006-6CFE-4385-B5F0-ECAD259CAC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2912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9FE3-6AD9-4395-A311-7B19D1AF10F9}" type="datetimeFigureOut">
              <a:rPr lang="hu-HU" smtClean="0"/>
              <a:pPr/>
              <a:t>2018.07.16.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1006-6CFE-4385-B5F0-ECAD259CAC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49825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9FE3-6AD9-4395-A311-7B19D1AF10F9}" type="datetimeFigureOut">
              <a:rPr lang="hu-HU" smtClean="0"/>
              <a:pPr/>
              <a:t>2018.07.16.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1006-6CFE-4385-B5F0-ECAD259CAC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38848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9FE3-6AD9-4395-A311-7B19D1AF10F9}" type="datetimeFigureOut">
              <a:rPr lang="hu-HU" smtClean="0"/>
              <a:pPr/>
              <a:t>2018.07.16.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1006-6CFE-4385-B5F0-ECAD259CAC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9015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9FE3-6AD9-4395-A311-7B19D1AF10F9}" type="datetimeFigureOut">
              <a:rPr lang="hu-HU" smtClean="0"/>
              <a:pPr/>
              <a:t>2018.07.16.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1006-6CFE-4385-B5F0-ECAD259CAC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0955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9FE3-6AD9-4395-A311-7B19D1AF10F9}" type="datetimeFigureOut">
              <a:rPr lang="hu-HU" smtClean="0"/>
              <a:pPr/>
              <a:t>2018.07.16.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1006-6CFE-4385-B5F0-ECAD259CAC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40360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9FE3-6AD9-4395-A311-7B19D1AF10F9}" type="datetimeFigureOut">
              <a:rPr lang="hu-HU" smtClean="0"/>
              <a:pPr/>
              <a:t>2018.07.16.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1006-6CFE-4385-B5F0-ECAD259CAC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82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9FE3-6AD9-4395-A311-7B19D1AF10F9}" type="datetimeFigureOut">
              <a:rPr lang="hu-HU" smtClean="0"/>
              <a:pPr/>
              <a:t>2018.07.16.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1006-6CFE-4385-B5F0-ECAD259CAC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1481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9FE3-6AD9-4395-A311-7B19D1AF10F9}" type="datetimeFigureOut">
              <a:rPr lang="hu-HU" smtClean="0"/>
              <a:pPr/>
              <a:t>2018.07.16.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1006-6CFE-4385-B5F0-ECAD259CAC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5313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9FE3-6AD9-4395-A311-7B19D1AF10F9}" type="datetimeFigureOut">
              <a:rPr lang="hu-HU" smtClean="0"/>
              <a:pPr/>
              <a:t>2018.07.16.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81006-6CFE-4385-B5F0-ECAD259CAC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0581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750"/>
            <a:ext cx="12192000" cy="82867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Szövegdoboz 4"/>
          <p:cNvSpPr txBox="1"/>
          <p:nvPr/>
        </p:nvSpPr>
        <p:spPr>
          <a:xfrm>
            <a:off x="733425" y="28575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Csépe Attila</a:t>
            </a:r>
            <a:r>
              <a:rPr lang="hu-H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 község bel- és külterületeinek </a:t>
            </a:r>
            <a:endParaRPr lang="hu-H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földrajzi </a:t>
            </a: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nevei és </a:t>
            </a:r>
            <a:r>
              <a:rPr lang="hu-H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megjelölései</a:t>
            </a:r>
          </a:p>
          <a:p>
            <a:endParaRPr lang="hu-H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(saját fotókkal)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3850" y="6245265"/>
            <a:ext cx="6305550" cy="369332"/>
          </a:xfrm>
          <a:prstGeom prst="rect">
            <a:avLst/>
          </a:prstGeom>
          <a:gradFill>
            <a:gsLst>
              <a:gs pos="1000">
                <a:schemeClr val="accent4">
                  <a:alpha val="60000"/>
                  <a:lumMod val="35000"/>
                </a:schemeClr>
              </a:gs>
              <a:gs pos="54000">
                <a:schemeClr val="accent4">
                  <a:lumMod val="40000"/>
                  <a:lumOff val="60000"/>
                  <a:alpha val="84000"/>
                </a:schemeClr>
              </a:gs>
              <a:gs pos="44000">
                <a:schemeClr val="accent4">
                  <a:lumMod val="60000"/>
                  <a:lumOff val="40000"/>
                  <a:alpha val="78000"/>
                </a:schemeClr>
              </a:gs>
              <a:gs pos="100000">
                <a:schemeClr val="accent4">
                  <a:lumMod val="50000"/>
                  <a:alpha val="57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hu-HU" dirty="0" smtClean="0"/>
              <a:t>Tar község az Emerenciásról, háttérben a Mátra, </a:t>
            </a:r>
            <a:r>
              <a:rPr lang="hu-HU" dirty="0" err="1" smtClean="0"/>
              <a:t>Ágasvár</a:t>
            </a:r>
            <a:r>
              <a:rPr lang="hu-HU" dirty="0" smtClean="0"/>
              <a:t> és Óvár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820029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261257"/>
            <a:ext cx="12192001" cy="90569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Szövegdoboz 4"/>
          <p:cNvSpPr txBox="1"/>
          <p:nvPr/>
        </p:nvSpPr>
        <p:spPr>
          <a:xfrm>
            <a:off x="838200" y="1027906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További gyűjtéseim</a:t>
            </a:r>
            <a:endParaRPr lang="hu-H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9075" y="6176963"/>
            <a:ext cx="4467225" cy="369332"/>
          </a:xfrm>
          <a:prstGeom prst="rect">
            <a:avLst/>
          </a:prstGeom>
          <a:gradFill>
            <a:gsLst>
              <a:gs pos="1000">
                <a:schemeClr val="accent4">
                  <a:alpha val="60000"/>
                  <a:lumMod val="35000"/>
                </a:schemeClr>
              </a:gs>
              <a:gs pos="54000">
                <a:schemeClr val="accent4">
                  <a:lumMod val="40000"/>
                  <a:lumOff val="60000"/>
                  <a:alpha val="84000"/>
                </a:schemeClr>
              </a:gs>
              <a:gs pos="44000">
                <a:schemeClr val="accent4">
                  <a:lumMod val="60000"/>
                  <a:lumOff val="40000"/>
                  <a:alpha val="78000"/>
                </a:schemeClr>
              </a:gs>
              <a:gs pos="100000">
                <a:schemeClr val="accent4">
                  <a:lumMod val="50000"/>
                  <a:alpha val="57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hu-HU" dirty="0" smtClean="0"/>
              <a:t>A templom, Petőfi utca, Hosszú rétek, Cserhát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1152063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175"/>
            <a:ext cx="12192000" cy="7639049"/>
          </a:xfr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Szövegdoboz 4"/>
          <p:cNvSpPr txBox="1"/>
          <p:nvPr/>
        </p:nvSpPr>
        <p:spPr>
          <a:xfrm>
            <a:off x="7505700" y="1069359"/>
            <a:ext cx="4267200" cy="4678204"/>
          </a:xfrm>
          <a:prstGeom prst="rect">
            <a:avLst/>
          </a:prstGeom>
          <a:gradFill>
            <a:gsLst>
              <a:gs pos="1000">
                <a:schemeClr val="accent4">
                  <a:lumMod val="50000"/>
                  <a:alpha val="73000"/>
                </a:schemeClr>
              </a:gs>
              <a:gs pos="54000">
                <a:schemeClr val="accent4">
                  <a:lumMod val="40000"/>
                  <a:lumOff val="60000"/>
                  <a:alpha val="84000"/>
                </a:schemeClr>
              </a:gs>
              <a:gs pos="44000">
                <a:schemeClr val="accent4">
                  <a:lumMod val="60000"/>
                  <a:lumOff val="40000"/>
                  <a:alpha val="78000"/>
                </a:schemeClr>
              </a:gs>
              <a:gs pos="100000">
                <a:schemeClr val="accent4">
                  <a:lumMod val="50000"/>
                  <a:alpha val="57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hu-HU" sz="2000" b="1" i="1" dirty="0"/>
          </a:p>
          <a:p>
            <a:pPr algn="ctr"/>
            <a:r>
              <a:rPr lang="hu-HU" sz="2000" b="1" i="1" dirty="0" smtClean="0"/>
              <a:t>Tar községgel kapcsolatos:</a:t>
            </a:r>
          </a:p>
          <a:p>
            <a:pPr algn="ctr"/>
            <a:endParaRPr lang="hu-HU" sz="2000" b="1" i="1" dirty="0"/>
          </a:p>
          <a:p>
            <a:r>
              <a:rPr lang="hu-HU" sz="2000" b="1" i="1" dirty="0" smtClean="0"/>
              <a:t>Helytörténet</a:t>
            </a:r>
          </a:p>
          <a:p>
            <a:r>
              <a:rPr lang="hu-HU" sz="2000" b="1" i="1" dirty="0" smtClean="0"/>
              <a:t>Demográfia</a:t>
            </a:r>
            <a:endParaRPr lang="hu-HU" sz="2000" b="1" i="1" dirty="0"/>
          </a:p>
          <a:p>
            <a:r>
              <a:rPr lang="hu-HU" sz="2000" b="1" i="1" dirty="0"/>
              <a:t>Történelmi </a:t>
            </a:r>
            <a:r>
              <a:rPr lang="hu-HU" sz="2000" b="1" i="1" dirty="0" err="1"/>
              <a:t>tari</a:t>
            </a:r>
            <a:r>
              <a:rPr lang="hu-HU" sz="2000" b="1" i="1" dirty="0"/>
              <a:t> családok kutatása</a:t>
            </a:r>
          </a:p>
          <a:p>
            <a:r>
              <a:rPr lang="hu-HU" sz="2000" b="1" i="1" dirty="0" smtClean="0"/>
              <a:t>Pokoljárás históriák</a:t>
            </a:r>
          </a:p>
          <a:p>
            <a:r>
              <a:rPr lang="hu-HU" sz="2000" b="1" i="1" dirty="0" smtClean="0"/>
              <a:t>Ragadványnevek</a:t>
            </a:r>
          </a:p>
          <a:p>
            <a:r>
              <a:rPr lang="hu-HU" sz="2000" b="1" i="1" dirty="0" smtClean="0"/>
              <a:t>Viseletek</a:t>
            </a:r>
          </a:p>
          <a:p>
            <a:r>
              <a:rPr lang="hu-HU" sz="2000" b="1" i="1" dirty="0" smtClean="0"/>
              <a:t>Dalok</a:t>
            </a:r>
          </a:p>
          <a:p>
            <a:r>
              <a:rPr lang="hu-HU" sz="2000" b="1" i="1" dirty="0" smtClean="0"/>
              <a:t>Szokások</a:t>
            </a:r>
          </a:p>
          <a:p>
            <a:r>
              <a:rPr lang="hu-HU" sz="2000" b="1" i="1" dirty="0" smtClean="0"/>
              <a:t>Régi képek </a:t>
            </a:r>
            <a:r>
              <a:rPr lang="hu-HU" sz="2000" b="1" i="1" dirty="0" err="1" smtClean="0"/>
              <a:t>szkennelt</a:t>
            </a:r>
            <a:r>
              <a:rPr lang="hu-HU" sz="2000" b="1" i="1" dirty="0" smtClean="0"/>
              <a:t> gyűjtése</a:t>
            </a:r>
          </a:p>
          <a:p>
            <a:r>
              <a:rPr lang="hu-HU" sz="2000" b="1" i="1" dirty="0" smtClean="0"/>
              <a:t>Régi tárgyak fotózással gyűjtése</a:t>
            </a:r>
          </a:p>
          <a:p>
            <a:r>
              <a:rPr lang="hu-HU" sz="2000" b="1" i="1" dirty="0" smtClean="0"/>
              <a:t>Jelenkori események megörökítése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66701" y="5747563"/>
            <a:ext cx="4000500" cy="369332"/>
          </a:xfrm>
          <a:prstGeom prst="rect">
            <a:avLst/>
          </a:prstGeom>
          <a:gradFill>
            <a:gsLst>
              <a:gs pos="1000">
                <a:schemeClr val="accent4">
                  <a:alpha val="60000"/>
                  <a:lumMod val="35000"/>
                </a:schemeClr>
              </a:gs>
              <a:gs pos="54000">
                <a:schemeClr val="accent4">
                  <a:lumMod val="40000"/>
                  <a:lumOff val="60000"/>
                  <a:alpha val="84000"/>
                </a:schemeClr>
              </a:gs>
              <a:gs pos="44000">
                <a:schemeClr val="accent4">
                  <a:lumMod val="60000"/>
                  <a:lumOff val="40000"/>
                  <a:alpha val="78000"/>
                </a:schemeClr>
              </a:gs>
              <a:gs pos="100000">
                <a:schemeClr val="accent4">
                  <a:lumMod val="50000"/>
                  <a:alpha val="57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hu-HU" dirty="0" smtClean="0"/>
              <a:t>Tar Lőrinc erődített udvarházának romja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5379659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2609850" cy="2282825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7143"/>
            <a:ext cx="9134475" cy="6850857"/>
          </a:xfr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Szövegdoboz 4"/>
          <p:cNvSpPr txBox="1"/>
          <p:nvPr/>
        </p:nvSpPr>
        <p:spPr>
          <a:xfrm>
            <a:off x="266700" y="5819775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Áhitat</a:t>
            </a:r>
            <a:r>
              <a:rPr lang="hu-HU" dirty="0" smtClean="0"/>
              <a:t> – a </a:t>
            </a:r>
            <a:r>
              <a:rPr lang="hu-HU" dirty="0" err="1" smtClean="0"/>
              <a:t>tari</a:t>
            </a:r>
            <a:r>
              <a:rPr lang="hu-HU" dirty="0" smtClean="0"/>
              <a:t> templomban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3130883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5084"/>
            <a:ext cx="12191999" cy="9143084"/>
          </a:xfrm>
          <a:scene3d>
            <a:camera prst="orthographicFront"/>
            <a:lightRig rig="threePt" dir="t"/>
          </a:scene3d>
          <a:sp3d>
            <a:bevelT prst="slope"/>
            <a:bevelB w="152400" h="50800" prst="softRound"/>
          </a:sp3d>
        </p:spPr>
      </p:pic>
      <p:sp>
        <p:nvSpPr>
          <p:cNvPr id="5" name="Szövegdoboz 4"/>
          <p:cNvSpPr txBox="1"/>
          <p:nvPr/>
        </p:nvSpPr>
        <p:spPr>
          <a:xfrm>
            <a:off x="838200" y="685800"/>
            <a:ext cx="6124575" cy="12311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  <a:bevelB w="152400" h="50800" prst="softRound"/>
          </a:sp3d>
        </p:spPr>
        <p:txBody>
          <a:bodyPr wrap="square" rtlCol="0">
            <a:spAutoFit/>
          </a:bodyPr>
          <a:lstStyle/>
          <a:p>
            <a:r>
              <a:rPr lang="hu-H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Motiváció</a:t>
            </a:r>
          </a:p>
          <a:p>
            <a:r>
              <a:rPr lang="hu-H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Indíttatás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71500" y="6134100"/>
            <a:ext cx="6315076" cy="369332"/>
          </a:xfrm>
          <a:prstGeom prst="rect">
            <a:avLst/>
          </a:prstGeom>
          <a:gradFill>
            <a:gsLst>
              <a:gs pos="1000">
                <a:schemeClr val="accent4">
                  <a:alpha val="60000"/>
                  <a:lumMod val="35000"/>
                </a:schemeClr>
              </a:gs>
              <a:gs pos="54000">
                <a:schemeClr val="accent4">
                  <a:lumMod val="40000"/>
                  <a:lumOff val="60000"/>
                  <a:alpha val="84000"/>
                </a:schemeClr>
              </a:gs>
              <a:gs pos="44000">
                <a:schemeClr val="accent4">
                  <a:lumMod val="60000"/>
                  <a:lumOff val="40000"/>
                  <a:alpha val="78000"/>
                </a:schemeClr>
              </a:gs>
              <a:gs pos="100000">
                <a:schemeClr val="accent4">
                  <a:lumMod val="50000"/>
                  <a:alpha val="57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hu-HU" dirty="0" smtClean="0"/>
              <a:t>Az Oldal-hegy aljában a Rom és a templom, szemben a Cserháttal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6807222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506"/>
            <a:ext cx="12192000" cy="8128000"/>
          </a:xfr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Téglalap 4"/>
          <p:cNvSpPr/>
          <p:nvPr/>
        </p:nvSpPr>
        <p:spPr>
          <a:xfrm>
            <a:off x="838200" y="365125"/>
            <a:ext cx="4671864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Módszerek</a:t>
            </a:r>
            <a:endParaRPr lang="hu-H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81000" y="6353175"/>
            <a:ext cx="6057900" cy="369332"/>
          </a:xfrm>
          <a:prstGeom prst="rect">
            <a:avLst/>
          </a:prstGeom>
          <a:gradFill>
            <a:gsLst>
              <a:gs pos="1000">
                <a:schemeClr val="accent4">
                  <a:alpha val="60000"/>
                  <a:lumMod val="35000"/>
                </a:schemeClr>
              </a:gs>
              <a:gs pos="54000">
                <a:schemeClr val="accent4">
                  <a:lumMod val="40000"/>
                  <a:lumOff val="60000"/>
                  <a:alpha val="84000"/>
                </a:schemeClr>
              </a:gs>
              <a:gs pos="44000">
                <a:schemeClr val="accent4">
                  <a:lumMod val="60000"/>
                  <a:lumOff val="40000"/>
                  <a:alpha val="78000"/>
                </a:schemeClr>
              </a:gs>
              <a:gs pos="100000">
                <a:schemeClr val="accent4">
                  <a:lumMod val="50000"/>
                  <a:alpha val="57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hu-HU" dirty="0" smtClean="0"/>
              <a:t>Az Oldal-hegy, Tar központi belterület, Óvár és </a:t>
            </a:r>
            <a:r>
              <a:rPr lang="hu-HU" dirty="0" err="1" smtClean="0"/>
              <a:t>Matúz</a:t>
            </a:r>
            <a:r>
              <a:rPr lang="hu-HU" dirty="0" smtClean="0"/>
              <a:t>, </a:t>
            </a:r>
            <a:r>
              <a:rPr lang="hu-HU" dirty="0" err="1" smtClean="0"/>
              <a:t>Katruzsa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1342073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40306" y="3544389"/>
            <a:ext cx="3494346" cy="332151"/>
          </a:xfrm>
        </p:spPr>
        <p:txBody>
          <a:bodyPr>
            <a:normAutofit fontScale="90000"/>
          </a:bodyPr>
          <a:lstStyle/>
          <a:p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Terepbejárások, GPS adatok</a:t>
            </a:r>
            <a:endParaRPr lang="hu-H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86" y="4012906"/>
            <a:ext cx="3960189" cy="2721406"/>
          </a:xfr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82" y="4012906"/>
            <a:ext cx="3857897" cy="27214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Szövegdoboz 5"/>
          <p:cNvSpPr txBox="1"/>
          <p:nvPr/>
        </p:nvSpPr>
        <p:spPr>
          <a:xfrm>
            <a:off x="4894217" y="3510409"/>
            <a:ext cx="1471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Térképek </a:t>
            </a:r>
            <a:endParaRPr lang="hu-H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5" y="4012906"/>
            <a:ext cx="3448591" cy="27214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Szövegdoboz 7"/>
          <p:cNvSpPr txBox="1"/>
          <p:nvPr/>
        </p:nvSpPr>
        <p:spPr>
          <a:xfrm>
            <a:off x="627017" y="3528681"/>
            <a:ext cx="2969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Iratok, kimutatások</a:t>
            </a:r>
            <a:endParaRPr lang="hu-H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86" y="809365"/>
            <a:ext cx="3960189" cy="27010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Szövegdoboz 9"/>
          <p:cNvSpPr txBox="1"/>
          <p:nvPr/>
        </p:nvSpPr>
        <p:spPr>
          <a:xfrm>
            <a:off x="8543110" y="365760"/>
            <a:ext cx="298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Internet, adatbázisok</a:t>
            </a:r>
            <a:endParaRPr lang="hu-H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82" y="809366"/>
            <a:ext cx="3857898" cy="27350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2" name="Szövegdoboz 11"/>
          <p:cNvSpPr txBox="1"/>
          <p:nvPr/>
        </p:nvSpPr>
        <p:spPr>
          <a:xfrm>
            <a:off x="4894217" y="243840"/>
            <a:ext cx="1480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Levéltárak</a:t>
            </a:r>
            <a:endParaRPr lang="hu-H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27017" y="243840"/>
            <a:ext cx="2856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Interjúk, kérdések</a:t>
            </a:r>
            <a:endParaRPr lang="hu-H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5" y="787220"/>
            <a:ext cx="3448591" cy="27414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="" xmlns:p14="http://schemas.microsoft.com/office/powerpoint/2010/main" val="3640707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Szövegdoboz 4"/>
          <p:cNvSpPr txBox="1"/>
          <p:nvPr/>
        </p:nvSpPr>
        <p:spPr>
          <a:xfrm>
            <a:off x="838200" y="600891"/>
            <a:ext cx="161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Segítők</a:t>
            </a:r>
            <a:endParaRPr lang="hu-H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76225" y="6219825"/>
            <a:ext cx="5000625" cy="369332"/>
          </a:xfrm>
          <a:prstGeom prst="rect">
            <a:avLst/>
          </a:prstGeom>
          <a:gradFill>
            <a:gsLst>
              <a:gs pos="1000">
                <a:schemeClr val="accent4">
                  <a:alpha val="60000"/>
                  <a:lumMod val="35000"/>
                </a:schemeClr>
              </a:gs>
              <a:gs pos="54000">
                <a:schemeClr val="accent4">
                  <a:lumMod val="40000"/>
                  <a:lumOff val="60000"/>
                  <a:alpha val="84000"/>
                </a:schemeClr>
              </a:gs>
              <a:gs pos="44000">
                <a:schemeClr val="accent4">
                  <a:lumMod val="60000"/>
                  <a:lumOff val="40000"/>
                  <a:alpha val="78000"/>
                </a:schemeClr>
              </a:gs>
              <a:gs pos="100000">
                <a:schemeClr val="accent4">
                  <a:lumMod val="50000"/>
                  <a:alpha val="57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Ágasvár</a:t>
            </a:r>
            <a:r>
              <a:rPr lang="hu-HU" dirty="0" smtClean="0"/>
              <a:t>, Csevice-völgy, Vároldal, Madarász patak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6460588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0508">
            <a:off x="6155154" y="469772"/>
            <a:ext cx="5427617" cy="3618411"/>
          </a:xfr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1944">
            <a:off x="74228" y="505537"/>
            <a:ext cx="5469421" cy="37941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Szövegdoboz 4"/>
          <p:cNvSpPr txBox="1"/>
          <p:nvPr/>
        </p:nvSpPr>
        <p:spPr>
          <a:xfrm>
            <a:off x="2322340" y="5054688"/>
            <a:ext cx="5036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r>
              <a:rPr lang="hu-HU" sz="2000" dirty="0" smtClean="0"/>
              <a:t>Tar Község Önkormányzata</a:t>
            </a:r>
          </a:p>
          <a:p>
            <a:r>
              <a:rPr lang="hu-HU" sz="2000" dirty="0" err="1" smtClean="0"/>
              <a:t>Egererdő</a:t>
            </a:r>
            <a:r>
              <a:rPr lang="hu-HU" sz="2000" dirty="0" smtClean="0"/>
              <a:t> </a:t>
            </a:r>
            <a:r>
              <a:rPr lang="hu-HU" sz="2000" dirty="0" err="1" smtClean="0"/>
              <a:t>Zrt</a:t>
            </a:r>
            <a:r>
              <a:rPr lang="hu-HU" sz="2000" dirty="0" smtClean="0"/>
              <a:t>., Bátonyterenye Erdészet</a:t>
            </a:r>
          </a:p>
          <a:p>
            <a:r>
              <a:rPr lang="hu-HU" sz="2000" dirty="0" smtClean="0"/>
              <a:t>Nógrád Megyei Földhivatal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 rot="20382054">
            <a:off x="3897510" y="3923034"/>
            <a:ext cx="2494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Tari Nyugdíjas Egyesület</a:t>
            </a:r>
          </a:p>
          <a:p>
            <a:pPr algn="ctr"/>
            <a:r>
              <a:rPr lang="hu-HU" dirty="0" smtClean="0"/>
              <a:t>és magánszemélyek, összesen 43 fő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78" y="4480969"/>
            <a:ext cx="2987778" cy="21431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="" xmlns:p14="http://schemas.microsoft.com/office/powerpoint/2010/main" val="9811182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7948"/>
            <a:ext cx="12192000" cy="9141580"/>
          </a:xfrm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</p:pic>
      <p:sp>
        <p:nvSpPr>
          <p:cNvPr id="5" name="Szövegdoboz 4"/>
          <p:cNvSpPr txBox="1"/>
          <p:nvPr/>
        </p:nvSpPr>
        <p:spPr>
          <a:xfrm>
            <a:off x="2552700" y="574131"/>
            <a:ext cx="220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Eredmények</a:t>
            </a:r>
            <a:endParaRPr lang="hu-H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19100" y="5831443"/>
            <a:ext cx="5676900" cy="369332"/>
          </a:xfrm>
          <a:prstGeom prst="rect">
            <a:avLst/>
          </a:prstGeom>
          <a:gradFill>
            <a:gsLst>
              <a:gs pos="1000">
                <a:schemeClr val="accent4">
                  <a:alpha val="60000"/>
                  <a:lumMod val="35000"/>
                </a:schemeClr>
              </a:gs>
              <a:gs pos="54000">
                <a:schemeClr val="accent4">
                  <a:lumMod val="40000"/>
                  <a:lumOff val="60000"/>
                  <a:alpha val="84000"/>
                </a:schemeClr>
              </a:gs>
              <a:gs pos="44000">
                <a:schemeClr val="accent4">
                  <a:lumMod val="60000"/>
                  <a:lumOff val="40000"/>
                  <a:alpha val="78000"/>
                </a:schemeClr>
              </a:gs>
              <a:gs pos="100000">
                <a:schemeClr val="accent4">
                  <a:lumMod val="50000"/>
                  <a:alpha val="57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hu-HU" dirty="0" smtClean="0"/>
              <a:t>Felső-csevice rét, háttérben a Bánya-tető, Farkaslyuk-oldal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9629416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50" y="365125"/>
            <a:ext cx="3076575" cy="6102350"/>
          </a:xfrm>
          <a:blipFill>
            <a:blip r:embed="rId2" cstate="screen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 térkép betűszintű</a:t>
            </a:r>
            <a:br>
              <a:rPr lang="hu-H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tanulmányozása, a település fejlődésének bemutatása. </a:t>
            </a:r>
            <a:br>
              <a:rPr lang="hu-H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Történelmi, a már elfelejtett földrajzi nevek felkutatása. </a:t>
            </a:r>
            <a:br>
              <a:rPr lang="hu-H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 </a:t>
            </a:r>
            <a:r>
              <a:rPr lang="hu-H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koordináta pontosságú </a:t>
            </a:r>
            <a:r>
              <a:rPr lang="hu-H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meghatározás.</a:t>
            </a:r>
            <a:r>
              <a:rPr lang="hu-H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1530 földrajzi név és jelölő, változataikkal:</a:t>
            </a:r>
            <a:br>
              <a:rPr lang="hu-H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608 </a:t>
            </a:r>
            <a:r>
              <a:rPr lang="hu-H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</a:t>
            </a:r>
            <a:r>
              <a:rPr lang="hu-H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helyszínről.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0"/>
            <a:ext cx="8582025" cy="6858000"/>
          </a:xfr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Szövegdoboz 4"/>
          <p:cNvSpPr txBox="1"/>
          <p:nvPr/>
        </p:nvSpPr>
        <p:spPr>
          <a:xfrm>
            <a:off x="6238876" y="6248400"/>
            <a:ext cx="5638800" cy="369332"/>
          </a:xfrm>
          <a:prstGeom prst="rect">
            <a:avLst/>
          </a:prstGeom>
          <a:gradFill>
            <a:gsLst>
              <a:gs pos="1000">
                <a:schemeClr val="accent4">
                  <a:alpha val="60000"/>
                  <a:lumMod val="35000"/>
                </a:schemeClr>
              </a:gs>
              <a:gs pos="54000">
                <a:schemeClr val="accent4">
                  <a:lumMod val="40000"/>
                  <a:lumOff val="60000"/>
                  <a:alpha val="84000"/>
                </a:schemeClr>
              </a:gs>
              <a:gs pos="44000">
                <a:schemeClr val="accent4">
                  <a:lumMod val="60000"/>
                  <a:lumOff val="40000"/>
                  <a:alpha val="78000"/>
                </a:schemeClr>
              </a:gs>
              <a:gs pos="100000">
                <a:schemeClr val="accent4">
                  <a:lumMod val="50000"/>
                  <a:alpha val="57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hu-HU" dirty="0" smtClean="0"/>
              <a:t>Adatközlő által a gyűjtés során készített külterületi térkép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0538070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88640"/>
          </a:xfr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Szövegdoboz 4"/>
          <p:cNvSpPr txBox="1"/>
          <p:nvPr/>
        </p:nvSpPr>
        <p:spPr>
          <a:xfrm>
            <a:off x="552450" y="6305550"/>
            <a:ext cx="5619750" cy="369332"/>
          </a:xfrm>
          <a:prstGeom prst="rect">
            <a:avLst/>
          </a:prstGeom>
          <a:gradFill>
            <a:gsLst>
              <a:gs pos="1000">
                <a:schemeClr val="accent4">
                  <a:alpha val="60000"/>
                  <a:lumMod val="35000"/>
                </a:schemeClr>
              </a:gs>
              <a:gs pos="54000">
                <a:schemeClr val="accent4">
                  <a:lumMod val="40000"/>
                  <a:lumOff val="60000"/>
                  <a:alpha val="84000"/>
                </a:schemeClr>
              </a:gs>
              <a:gs pos="44000">
                <a:schemeClr val="accent4">
                  <a:lumMod val="60000"/>
                  <a:lumOff val="40000"/>
                  <a:alpha val="78000"/>
                </a:schemeClr>
              </a:gs>
              <a:gs pos="100000">
                <a:schemeClr val="accent4">
                  <a:lumMod val="50000"/>
                  <a:alpha val="57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hu-HU" dirty="0" smtClean="0"/>
              <a:t>Hely jelölők </a:t>
            </a:r>
            <a:r>
              <a:rPr lang="hu-HU" dirty="0" err="1" smtClean="0"/>
              <a:t>Google</a:t>
            </a:r>
            <a:r>
              <a:rPr lang="hu-HU" dirty="0" smtClean="0"/>
              <a:t> rendszerben, Tar külterület, déli részek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5760464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168</Words>
  <Application>Microsoft Office PowerPoint</Application>
  <PresentationFormat>Egyéni</PresentationFormat>
  <Paragraphs>50</Paragraphs>
  <Slides>12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1. dia</vt:lpstr>
      <vt:lpstr>2. dia</vt:lpstr>
      <vt:lpstr>3. dia</vt:lpstr>
      <vt:lpstr>Terepbejárások, GPS adatok</vt:lpstr>
      <vt:lpstr>5. dia</vt:lpstr>
      <vt:lpstr>6. dia</vt:lpstr>
      <vt:lpstr>7. dia</vt:lpstr>
      <vt:lpstr> 43 térkép betűszintű tanulmányozása, a település fejlődésének bemutatása.   Történelmi, a már elfelejtett földrajzi nevek felkutatása.   GPS koordináta pontosságú meghatározás.  1530 földrajzi név és jelölő, változataikkal: 608 tari helyszínről.  </vt:lpstr>
      <vt:lpstr>9. dia</vt:lpstr>
      <vt:lpstr>10. dia</vt:lpstr>
      <vt:lpstr>11. dia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Attila</dc:creator>
  <cp:lastModifiedBy>István</cp:lastModifiedBy>
  <cp:revision>30</cp:revision>
  <dcterms:created xsi:type="dcterms:W3CDTF">2018-04-28T19:24:15Z</dcterms:created>
  <dcterms:modified xsi:type="dcterms:W3CDTF">2018-07-16T13:16:53Z</dcterms:modified>
</cp:coreProperties>
</file>